
<file path=[Content_Types].xml><?xml version="1.0" encoding="utf-8"?>
<Types xmlns="http://schemas.openxmlformats.org/package/2006/content-types">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9.gif" ContentType="image/gif"/>
  <Override PartName="/ppt/media/image6.png" ContentType="image/png"/>
  <Override PartName="/ppt/media/image7.png" ContentType="image/png"/>
  <Override PartName="/ppt/media/image8.png" ContentType="image/png"/>
  <Override PartName="/ppt/media/image10.gif" ContentType="image/gif"/>
  <Override PartName="/ppt/media/image11.gif" ContentType="image/gif"/>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slideLayouts/slideLayout9.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35.xml" ContentType="application/vnd.openxmlformats-officedocument.presentationml.slideLayout+xml"/>
  <Override PartName="/ppt/slideLayouts/slideLayout5.xml" ContentType="application/vnd.openxmlformats-officedocument.presentationml.slideLayout+xml"/>
  <Override PartName="/ppt/slideLayouts/slideLayout36.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_rels/presentation.xml.rels" ContentType="application/vnd.openxmlformats-package.relationships+xml"/>
  <Override PartName="/ppt/slides/slide9.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_rels/slide9.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
</Relationships>
</file>

<file path=ppt/media/image1.png>
</file>

<file path=ppt/media/image10.gif>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gif>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7"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38"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4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4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
        <p:nvSpPr>
          <p:cNvPr id="43" name="PlaceHolder 5"/>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5"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47"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48" name="PlaceHolder 5"/>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
        <p:nvSpPr>
          <p:cNvPr id="49"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50" name="PlaceHolder 7"/>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4"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6"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6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1"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74" name="PlaceHolder 3"/>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75" name="PlaceHolder 4"/>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7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79"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83"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5"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86"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9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
        <p:nvSpPr>
          <p:cNvPr id="91" name="PlaceHolder 5"/>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3"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94"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95"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96" name="PlaceHolder 5"/>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
        <p:nvSpPr>
          <p:cNvPr id="97"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98" name="PlaceHolder 7"/>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2"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4"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1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8"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9"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22" name="PlaceHolder 3"/>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23" name="PlaceHolder 4"/>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2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27"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3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31"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33"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34"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3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3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3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
        <p:nvSpPr>
          <p:cNvPr id="139" name="PlaceHolder 5"/>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41"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42"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43"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44" name="PlaceHolder 5"/>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
        <p:nvSpPr>
          <p:cNvPr id="145"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46" name="PlaceHolder 7"/>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6" name="PlaceHolder 3"/>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27" name="PlaceHolder 4"/>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3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1"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3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35"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4.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0" y="0"/>
            <a:ext cx="12191400" cy="6857280"/>
          </a:xfrm>
          <a:prstGeom prst="rect">
            <a:avLst/>
          </a:prstGeom>
          <a:blipFill>
            <a:blip r:embed="rId2"/>
            <a:stretch>
              <a:fillRect/>
            </a:stretch>
          </a:blipFill>
          <a:ln w="19080">
            <a:noFill/>
          </a:ln>
        </p:spPr>
        <p:style>
          <a:lnRef idx="0"/>
          <a:fillRef idx="0"/>
          <a:effectRef idx="0"/>
          <a:fontRef idx="minor"/>
        </p:style>
      </p:sp>
      <p:sp>
        <p:nvSpPr>
          <p:cNvPr id="1" name="CustomShape 2"/>
          <p:cNvSpPr/>
          <p:nvPr/>
        </p:nvSpPr>
        <p:spPr>
          <a:xfrm>
            <a:off x="0" y="2666880"/>
            <a:ext cx="4190400" cy="41904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2" name="CustomShape 3"/>
          <p:cNvSpPr/>
          <p:nvPr/>
        </p:nvSpPr>
        <p:spPr>
          <a:xfrm>
            <a:off x="0" y="2895480"/>
            <a:ext cx="2361600" cy="23616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3" name="CustomShape 4"/>
          <p:cNvSpPr/>
          <p:nvPr/>
        </p:nvSpPr>
        <p:spPr>
          <a:xfrm>
            <a:off x="8609040" y="5867280"/>
            <a:ext cx="990000" cy="9900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4" name="CustomShape 5"/>
          <p:cNvSpPr/>
          <p:nvPr/>
        </p:nvSpPr>
        <p:spPr>
          <a:xfrm>
            <a:off x="8609040" y="1676520"/>
            <a:ext cx="2818800" cy="28188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5" name="CustomShape 6"/>
          <p:cNvSpPr/>
          <p:nvPr/>
        </p:nvSpPr>
        <p:spPr>
          <a:xfrm>
            <a:off x="7999560" y="8640"/>
            <a:ext cx="1599480" cy="159948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6" name="CustomShape 7"/>
          <p:cNvSpPr/>
          <p:nvPr/>
        </p:nvSpPr>
        <p:spPr>
          <a:xfrm rot="21010200">
            <a:off x="8490960" y="1797120"/>
            <a:ext cx="3298680" cy="440280"/>
          </a:xfrm>
          <a:custGeom>
            <a:avLst/>
            <a:gd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fillRef idx="0"/>
          <a:effectRef idx="0"/>
          <a:fontRef idx="minor"/>
        </p:style>
      </p:sp>
      <p:sp>
        <p:nvSpPr>
          <p:cNvPr id="7" name="CustomShape 8"/>
          <p:cNvSpPr/>
          <p:nvPr/>
        </p:nvSpPr>
        <p:spPr>
          <a:xfrm>
            <a:off x="459360" y="1866240"/>
            <a:ext cx="11277000" cy="4533120"/>
          </a:xfrm>
          <a:custGeom>
            <a:avLst/>
            <a:gdLst/>
            <a:ah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fillRef idx="0"/>
          <a:effectRef idx="0"/>
          <a:fontRef idx="minor"/>
        </p:style>
      </p:sp>
      <p:sp>
        <p:nvSpPr>
          <p:cNvPr id="8" name="CustomShape 9"/>
          <p:cNvSpPr/>
          <p:nvPr/>
        </p:nvSpPr>
        <p:spPr>
          <a:xfrm>
            <a:off x="0" y="1440"/>
            <a:ext cx="12191400" cy="6855840"/>
          </a:xfrm>
          <a:custGeom>
            <a:avLst/>
            <a:gdLst/>
            <a:ah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fillRef idx="0"/>
          <a:effectRef idx="0"/>
          <a:fontRef idx="minor"/>
        </p:style>
      </p:sp>
      <p:sp>
        <p:nvSpPr>
          <p:cNvPr id="9" name="CustomShape 10" hidden="1"/>
          <p:cNvSpPr/>
          <p:nvPr/>
        </p:nvSpPr>
        <p:spPr>
          <a:xfrm>
            <a:off x="10437840" y="0"/>
            <a:ext cx="685080" cy="1142280"/>
          </a:xfrm>
          <a:prstGeom prst="rect">
            <a:avLst/>
          </a:prstGeom>
          <a:solidFill>
            <a:srgbClr val="b31166"/>
          </a:solidFill>
          <a:ln w="9360">
            <a:noFill/>
          </a:ln>
          <a:effectLst>
            <a:outerShdw dir="5400000" dist="25560">
              <a:srgbClr val="000000">
                <a:alpha val="45000"/>
              </a:srgbClr>
            </a:outerShdw>
          </a:effectLst>
        </p:spPr>
        <p:style>
          <a:lnRef idx="0"/>
          <a:fillRef idx="0"/>
          <a:effectRef idx="0"/>
          <a:fontRef idx="minor"/>
        </p:style>
      </p:sp>
      <p:sp>
        <p:nvSpPr>
          <p:cNvPr id="10" name="CustomShape 11"/>
          <p:cNvSpPr/>
          <p:nvPr/>
        </p:nvSpPr>
        <p:spPr>
          <a:xfrm>
            <a:off x="0" y="0"/>
            <a:ext cx="12191400" cy="6857280"/>
          </a:xfrm>
          <a:prstGeom prst="rect">
            <a:avLst/>
          </a:prstGeom>
          <a:blipFill>
            <a:blip r:embed="rId3"/>
            <a:stretch>
              <a:fillRect/>
            </a:stretch>
          </a:blipFill>
          <a:ln w="19080">
            <a:noFill/>
          </a:ln>
        </p:spPr>
        <p:style>
          <a:lnRef idx="0"/>
          <a:fillRef idx="0"/>
          <a:effectRef idx="0"/>
          <a:fontRef idx="minor"/>
        </p:style>
      </p:sp>
      <p:sp>
        <p:nvSpPr>
          <p:cNvPr id="11" name="CustomShape 12"/>
          <p:cNvSpPr/>
          <p:nvPr/>
        </p:nvSpPr>
        <p:spPr>
          <a:xfrm>
            <a:off x="0" y="1440"/>
            <a:ext cx="12191400" cy="6855840"/>
          </a:xfrm>
          <a:custGeom>
            <a:avLst/>
            <a:gdLst/>
            <a:ah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fillRef idx="0"/>
          <a:effectRef idx="0"/>
          <a:fontRef idx="minor"/>
        </p:style>
      </p:sp>
      <p:sp>
        <p:nvSpPr>
          <p:cNvPr id="12" name="CustomShape 13"/>
          <p:cNvSpPr/>
          <p:nvPr/>
        </p:nvSpPr>
        <p:spPr>
          <a:xfrm>
            <a:off x="10437840" y="0"/>
            <a:ext cx="685080" cy="1142280"/>
          </a:xfrm>
          <a:prstGeom prst="rect">
            <a:avLst/>
          </a:prstGeom>
          <a:solidFill>
            <a:srgbClr val="b31166"/>
          </a:solidFill>
          <a:ln w="9360">
            <a:noFill/>
          </a:ln>
          <a:effectLst>
            <a:outerShdw dir="5400000" dist="25560">
              <a:srgbClr val="000000">
                <a:alpha val="45000"/>
              </a:srgbClr>
            </a:outerShdw>
          </a:effectLst>
        </p:spPr>
        <p:style>
          <a:lnRef idx="0"/>
          <a:fillRef idx="0"/>
          <a:effectRef idx="0"/>
          <a:fontRef idx="minor"/>
        </p:style>
      </p:sp>
      <p:sp>
        <p:nvSpPr>
          <p:cNvPr id="13" name="PlaceHolder 14"/>
          <p:cNvSpPr>
            <a:spLocks noGrp="1"/>
          </p:cNvSpPr>
          <p:nvPr>
            <p:ph type="title"/>
          </p:nvPr>
        </p:nvSpPr>
        <p:spPr>
          <a:xfrm>
            <a:off x="1154880" y="973800"/>
            <a:ext cx="8760600" cy="70632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4" name="PlaceHolder 1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1" name="CustomShape 1"/>
          <p:cNvSpPr/>
          <p:nvPr/>
        </p:nvSpPr>
        <p:spPr>
          <a:xfrm>
            <a:off x="0" y="0"/>
            <a:ext cx="12191400" cy="6857280"/>
          </a:xfrm>
          <a:prstGeom prst="rect">
            <a:avLst/>
          </a:prstGeom>
          <a:blipFill>
            <a:blip r:embed="rId2"/>
            <a:stretch>
              <a:fillRect/>
            </a:stretch>
          </a:blipFill>
          <a:ln w="19080">
            <a:noFill/>
          </a:ln>
        </p:spPr>
        <p:style>
          <a:lnRef idx="0"/>
          <a:fillRef idx="0"/>
          <a:effectRef idx="0"/>
          <a:fontRef idx="minor"/>
        </p:style>
      </p:sp>
      <p:sp>
        <p:nvSpPr>
          <p:cNvPr id="52" name="CustomShape 2"/>
          <p:cNvSpPr/>
          <p:nvPr/>
        </p:nvSpPr>
        <p:spPr>
          <a:xfrm>
            <a:off x="0" y="2666880"/>
            <a:ext cx="4190400" cy="41904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53" name="CustomShape 3"/>
          <p:cNvSpPr/>
          <p:nvPr/>
        </p:nvSpPr>
        <p:spPr>
          <a:xfrm>
            <a:off x="0" y="2895480"/>
            <a:ext cx="2361600" cy="23616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54" name="CustomShape 4"/>
          <p:cNvSpPr/>
          <p:nvPr/>
        </p:nvSpPr>
        <p:spPr>
          <a:xfrm>
            <a:off x="8609040" y="5867280"/>
            <a:ext cx="990000" cy="9900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55" name="CustomShape 5"/>
          <p:cNvSpPr/>
          <p:nvPr/>
        </p:nvSpPr>
        <p:spPr>
          <a:xfrm>
            <a:off x="8609040" y="1676520"/>
            <a:ext cx="2818800" cy="28188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56" name="CustomShape 6"/>
          <p:cNvSpPr/>
          <p:nvPr/>
        </p:nvSpPr>
        <p:spPr>
          <a:xfrm>
            <a:off x="7999560" y="8640"/>
            <a:ext cx="1599480" cy="159948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57" name="CustomShape 7"/>
          <p:cNvSpPr/>
          <p:nvPr/>
        </p:nvSpPr>
        <p:spPr>
          <a:xfrm rot="21010200">
            <a:off x="8490960" y="1797120"/>
            <a:ext cx="3298680" cy="440280"/>
          </a:xfrm>
          <a:custGeom>
            <a:avLst/>
            <a:gd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fillRef idx="0"/>
          <a:effectRef idx="0"/>
          <a:fontRef idx="minor"/>
        </p:style>
      </p:sp>
      <p:sp>
        <p:nvSpPr>
          <p:cNvPr id="58" name="CustomShape 8"/>
          <p:cNvSpPr/>
          <p:nvPr/>
        </p:nvSpPr>
        <p:spPr>
          <a:xfrm>
            <a:off x="459360" y="1866240"/>
            <a:ext cx="11277000" cy="4533120"/>
          </a:xfrm>
          <a:custGeom>
            <a:avLst/>
            <a:gdLst/>
            <a:ah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fillRef idx="0"/>
          <a:effectRef idx="0"/>
          <a:fontRef idx="minor"/>
        </p:style>
      </p:sp>
      <p:sp>
        <p:nvSpPr>
          <p:cNvPr id="59" name="CustomShape 9"/>
          <p:cNvSpPr/>
          <p:nvPr/>
        </p:nvSpPr>
        <p:spPr>
          <a:xfrm>
            <a:off x="0" y="1440"/>
            <a:ext cx="12191400" cy="6855840"/>
          </a:xfrm>
          <a:custGeom>
            <a:avLst/>
            <a:gdLst/>
            <a:ah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fillRef idx="0"/>
          <a:effectRef idx="0"/>
          <a:fontRef idx="minor"/>
        </p:style>
      </p:sp>
      <p:sp>
        <p:nvSpPr>
          <p:cNvPr id="60" name="CustomShape 10"/>
          <p:cNvSpPr/>
          <p:nvPr/>
        </p:nvSpPr>
        <p:spPr>
          <a:xfrm>
            <a:off x="10437840" y="0"/>
            <a:ext cx="685080" cy="1142280"/>
          </a:xfrm>
          <a:prstGeom prst="rect">
            <a:avLst/>
          </a:prstGeom>
          <a:solidFill>
            <a:srgbClr val="b31166"/>
          </a:solidFill>
          <a:ln w="9360">
            <a:noFill/>
          </a:ln>
          <a:effectLst>
            <a:outerShdw dir="5400000" dist="25560">
              <a:srgbClr val="000000">
                <a:alpha val="45000"/>
              </a:srgbClr>
            </a:outerShdw>
          </a:effectLst>
        </p:spPr>
        <p:style>
          <a:lnRef idx="0"/>
          <a:fillRef idx="0"/>
          <a:effectRef idx="0"/>
          <a:fontRef idx="minor"/>
        </p:style>
      </p:sp>
      <p:sp>
        <p:nvSpPr>
          <p:cNvPr id="61" name="PlaceHolder 1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62" name="PlaceHolder 1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9" name="CustomShape 1"/>
          <p:cNvSpPr/>
          <p:nvPr/>
        </p:nvSpPr>
        <p:spPr>
          <a:xfrm>
            <a:off x="0" y="0"/>
            <a:ext cx="12191400" cy="6857280"/>
          </a:xfrm>
          <a:prstGeom prst="rect">
            <a:avLst/>
          </a:prstGeom>
          <a:blipFill>
            <a:blip r:embed="rId2"/>
            <a:stretch>
              <a:fillRect/>
            </a:stretch>
          </a:blipFill>
          <a:ln w="19080">
            <a:noFill/>
          </a:ln>
        </p:spPr>
        <p:style>
          <a:lnRef idx="0"/>
          <a:fillRef idx="0"/>
          <a:effectRef idx="0"/>
          <a:fontRef idx="minor"/>
        </p:style>
      </p:sp>
      <p:sp>
        <p:nvSpPr>
          <p:cNvPr id="100" name="CustomShape 2"/>
          <p:cNvSpPr/>
          <p:nvPr/>
        </p:nvSpPr>
        <p:spPr>
          <a:xfrm>
            <a:off x="0" y="2666880"/>
            <a:ext cx="4190400" cy="41904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01" name="CustomShape 3"/>
          <p:cNvSpPr/>
          <p:nvPr/>
        </p:nvSpPr>
        <p:spPr>
          <a:xfrm>
            <a:off x="0" y="2895480"/>
            <a:ext cx="2361600" cy="23616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02" name="CustomShape 4"/>
          <p:cNvSpPr/>
          <p:nvPr/>
        </p:nvSpPr>
        <p:spPr>
          <a:xfrm>
            <a:off x="8609040" y="5867280"/>
            <a:ext cx="990000" cy="9900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03" name="CustomShape 5"/>
          <p:cNvSpPr/>
          <p:nvPr/>
        </p:nvSpPr>
        <p:spPr>
          <a:xfrm>
            <a:off x="8609040" y="1676520"/>
            <a:ext cx="2818800" cy="281880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04" name="CustomShape 6"/>
          <p:cNvSpPr/>
          <p:nvPr/>
        </p:nvSpPr>
        <p:spPr>
          <a:xfrm>
            <a:off x="7999560" y="8640"/>
            <a:ext cx="1599480" cy="1599480"/>
          </a:xfrm>
          <a:prstGeom prst="ellipse">
            <a:avLst/>
          </a:prstGeom>
          <a:gradFill>
            <a:gsLst>
              <a:gs pos="0">
                <a:srgbClr val="9b6bf2"/>
              </a:gs>
              <a:gs pos="100000">
                <a:srgbClr val="9b6bf2"/>
              </a:gs>
            </a:gsLst>
            <a:lin ang="0"/>
          </a:gradFill>
          <a:ln w="9360">
            <a:noFill/>
          </a:ln>
          <a:effectLst>
            <a:outerShdw dir="5400000" dist="25560">
              <a:srgbClr val="000000">
                <a:alpha val="45000"/>
              </a:srgbClr>
            </a:outerShdw>
          </a:effectLst>
        </p:spPr>
        <p:style>
          <a:lnRef idx="0"/>
          <a:fillRef idx="0"/>
          <a:effectRef idx="0"/>
          <a:fontRef idx="minor"/>
        </p:style>
      </p:sp>
      <p:sp>
        <p:nvSpPr>
          <p:cNvPr id="105" name="CustomShape 7"/>
          <p:cNvSpPr/>
          <p:nvPr/>
        </p:nvSpPr>
        <p:spPr>
          <a:xfrm rot="21010200">
            <a:off x="8490960" y="1797120"/>
            <a:ext cx="3298680" cy="440280"/>
          </a:xfrm>
          <a:custGeom>
            <a:avLst/>
            <a:gdLst/>
            <a:ah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rgbClr val="ffffff">
              <a:alpha val="20000"/>
            </a:srgbClr>
          </a:solidFill>
          <a:ln>
            <a:noFill/>
          </a:ln>
        </p:spPr>
        <p:style>
          <a:lnRef idx="0"/>
          <a:fillRef idx="0"/>
          <a:effectRef idx="0"/>
          <a:fontRef idx="minor"/>
        </p:style>
      </p:sp>
      <p:sp>
        <p:nvSpPr>
          <p:cNvPr id="106" name="CustomShape 8"/>
          <p:cNvSpPr/>
          <p:nvPr/>
        </p:nvSpPr>
        <p:spPr>
          <a:xfrm>
            <a:off x="459360" y="1866240"/>
            <a:ext cx="11277000" cy="4533120"/>
          </a:xfrm>
          <a:custGeom>
            <a:avLst/>
            <a:gdLst/>
            <a:ahLst/>
            <a:rect l="l" t="t"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rgbClr val="ffffff"/>
          </a:solidFill>
          <a:ln>
            <a:noFill/>
          </a:ln>
        </p:spPr>
        <p:style>
          <a:lnRef idx="0"/>
          <a:fillRef idx="0"/>
          <a:effectRef idx="0"/>
          <a:fontRef idx="minor"/>
        </p:style>
      </p:sp>
      <p:sp>
        <p:nvSpPr>
          <p:cNvPr id="107" name="CustomShape 9"/>
          <p:cNvSpPr/>
          <p:nvPr/>
        </p:nvSpPr>
        <p:spPr>
          <a:xfrm>
            <a:off x="0" y="1440"/>
            <a:ext cx="12191400" cy="6855840"/>
          </a:xfrm>
          <a:custGeom>
            <a:avLst/>
            <a:gdLst/>
            <a:ahLst/>
            <a:rect l="l" t="t"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tyle>
          <a:lnRef idx="0"/>
          <a:fillRef idx="0"/>
          <a:effectRef idx="0"/>
          <a:fontRef idx="minor"/>
        </p:style>
      </p:sp>
      <p:sp>
        <p:nvSpPr>
          <p:cNvPr id="108" name="CustomShape 10"/>
          <p:cNvSpPr/>
          <p:nvPr/>
        </p:nvSpPr>
        <p:spPr>
          <a:xfrm>
            <a:off x="10437840" y="0"/>
            <a:ext cx="685080" cy="1142280"/>
          </a:xfrm>
          <a:prstGeom prst="rect">
            <a:avLst/>
          </a:prstGeom>
          <a:solidFill>
            <a:srgbClr val="b31166"/>
          </a:solidFill>
          <a:ln w="9360">
            <a:noFill/>
          </a:ln>
          <a:effectLst>
            <a:outerShdw dir="5400000" dist="25560">
              <a:srgbClr val="000000">
                <a:alpha val="45000"/>
              </a:srgbClr>
            </a:outerShdw>
          </a:effectLst>
        </p:spPr>
        <p:style>
          <a:lnRef idx="0"/>
          <a:fillRef idx="0"/>
          <a:effectRef idx="0"/>
          <a:fontRef idx="minor"/>
        </p:style>
      </p:sp>
      <p:sp>
        <p:nvSpPr>
          <p:cNvPr id="109" name="PlaceHolder 1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10" name="PlaceHolder 1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9.gif"/><Relationship Id="rId2" Type="http://schemas.openxmlformats.org/officeDocument/2006/relationships/image" Target="../media/image10.gif"/><Relationship Id="rId3" Type="http://schemas.openxmlformats.org/officeDocument/2006/relationships/image" Target="../media/image11.gif"/><Relationship Id="rId4"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CustomShape 1"/>
          <p:cNvSpPr/>
          <p:nvPr/>
        </p:nvSpPr>
        <p:spPr>
          <a:xfrm>
            <a:off x="1154880" y="2099880"/>
            <a:ext cx="8825040" cy="2676960"/>
          </a:xfrm>
          <a:prstGeom prst="rect">
            <a:avLst/>
          </a:prstGeom>
          <a:noFill/>
          <a:ln>
            <a:noFill/>
          </a:ln>
        </p:spPr>
        <p:style>
          <a:lnRef idx="0"/>
          <a:fillRef idx="0"/>
          <a:effectRef idx="0"/>
          <a:fontRef idx="minor"/>
        </p:style>
        <p:txBody>
          <a:bodyPr lIns="90000" rIns="90000" tIns="45000" bIns="45000" anchor="b"/>
          <a:p>
            <a:pPr>
              <a:lnSpc>
                <a:spcPct val="100000"/>
              </a:lnSpc>
            </a:pPr>
            <a:r>
              <a:rPr b="0" lang="en-US" sz="5400" spc="-1" strike="noStrike">
                <a:solidFill>
                  <a:srgbClr val="ebebeb"/>
                </a:solidFill>
                <a:latin typeface="Century Gothic"/>
              </a:rPr>
              <a:t>Spot filling and gap filling of high density strip noise in satellite images </a:t>
            </a:r>
            <a:endParaRPr b="0" lang="en-US" sz="5400" spc="-1" strike="noStrike">
              <a:latin typeface="Arial"/>
            </a:endParaRPr>
          </a:p>
        </p:txBody>
      </p:sp>
      <p:sp>
        <p:nvSpPr>
          <p:cNvPr id="148" name="CustomShape 2"/>
          <p:cNvSpPr/>
          <p:nvPr/>
        </p:nvSpPr>
        <p:spPr>
          <a:xfrm>
            <a:off x="1154880" y="4777560"/>
            <a:ext cx="8825040" cy="860760"/>
          </a:xfrm>
          <a:prstGeom prst="rect">
            <a:avLst/>
          </a:prstGeom>
          <a:noFill/>
          <a:ln>
            <a:noFill/>
          </a:ln>
        </p:spPr>
        <p:style>
          <a:lnRef idx="0"/>
          <a:fillRef idx="0"/>
          <a:effectRef idx="0"/>
          <a:fontRef idx="minor"/>
        </p:style>
        <p:txBody>
          <a:bodyPr lIns="90000" rIns="90000" tIns="45000" bIns="45000"/>
          <a:p>
            <a:pPr>
              <a:lnSpc>
                <a:spcPct val="100000"/>
              </a:lnSpc>
              <a:spcBef>
                <a:spcPts val="1001"/>
              </a:spcBef>
            </a:pPr>
            <a:r>
              <a:rPr b="0" lang="en-US" sz="1800" spc="-1" strike="noStrike" cap="all">
                <a:solidFill>
                  <a:srgbClr val="ef53a5"/>
                </a:solidFill>
                <a:latin typeface="Century Gothic"/>
              </a:rPr>
              <a:t>An intuitive linear and non-linear approach for the Reconstruction of the original image</a:t>
            </a:r>
            <a:endParaRPr b="0" lang="en-US" sz="1800" spc="-1" strike="noStrike">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9" name="" descr=""/>
          <p:cNvPicPr/>
          <p:nvPr/>
        </p:nvPicPr>
        <p:blipFill>
          <a:blip r:embed="rId1"/>
          <a:stretch/>
        </p:blipFill>
        <p:spPr>
          <a:xfrm>
            <a:off x="1463040" y="2286000"/>
            <a:ext cx="8985240" cy="4411440"/>
          </a:xfrm>
          <a:prstGeom prst="rect">
            <a:avLst/>
          </a:prstGeom>
          <a:ln>
            <a:noFill/>
          </a:ln>
        </p:spPr>
      </p:pic>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CustomShape 1"/>
          <p:cNvSpPr/>
          <p:nvPr/>
        </p:nvSpPr>
        <p:spPr>
          <a:xfrm>
            <a:off x="1154880" y="973800"/>
            <a:ext cx="8760600" cy="706320"/>
          </a:xfrm>
          <a:prstGeom prst="rect">
            <a:avLst/>
          </a:prstGeom>
          <a:noFill/>
          <a:ln>
            <a:noFill/>
          </a:ln>
        </p:spPr>
        <p:style>
          <a:lnRef idx="0"/>
          <a:fillRef idx="0"/>
          <a:effectRef idx="0"/>
          <a:fontRef idx="minor"/>
        </p:style>
        <p:txBody>
          <a:bodyPr lIns="0" rIns="0" tIns="0" bIns="0" anchor="ctr"/>
          <a:p>
            <a:r>
              <a:rPr b="0" lang="en-US" sz="2000" spc="-1" strike="noStrike">
                <a:solidFill>
                  <a:srgbClr val="ffffff"/>
                </a:solidFill>
                <a:latin typeface="Century Gothic"/>
              </a:rPr>
              <a:t>A little more on morphological image processing</a:t>
            </a:r>
            <a:endParaRPr b="0" lang="en-US" sz="2000" spc="-1" strike="noStrike">
              <a:latin typeface="Arial"/>
            </a:endParaRPr>
          </a:p>
        </p:txBody>
      </p:sp>
      <p:pic>
        <p:nvPicPr>
          <p:cNvPr id="181" name="" descr=""/>
          <p:cNvPicPr/>
          <p:nvPr/>
        </p:nvPicPr>
        <p:blipFill>
          <a:blip r:embed="rId1"/>
          <a:stretch/>
        </p:blipFill>
        <p:spPr>
          <a:xfrm>
            <a:off x="1022040" y="2842560"/>
            <a:ext cx="4411080" cy="2094840"/>
          </a:xfrm>
          <a:prstGeom prst="rect">
            <a:avLst/>
          </a:prstGeom>
          <a:ln>
            <a:noFill/>
          </a:ln>
        </p:spPr>
      </p:pic>
      <p:pic>
        <p:nvPicPr>
          <p:cNvPr id="182" name="" descr=""/>
          <p:cNvPicPr/>
          <p:nvPr/>
        </p:nvPicPr>
        <p:blipFill>
          <a:blip r:embed="rId2"/>
          <a:stretch/>
        </p:blipFill>
        <p:spPr>
          <a:xfrm>
            <a:off x="5570640" y="2468880"/>
            <a:ext cx="6133320" cy="1828440"/>
          </a:xfrm>
          <a:prstGeom prst="rect">
            <a:avLst/>
          </a:prstGeom>
          <a:ln>
            <a:noFill/>
          </a:ln>
        </p:spPr>
      </p:pic>
      <p:pic>
        <p:nvPicPr>
          <p:cNvPr id="183" name="" descr=""/>
          <p:cNvPicPr/>
          <p:nvPr/>
        </p:nvPicPr>
        <p:blipFill>
          <a:blip r:embed="rId3"/>
          <a:stretch/>
        </p:blipFill>
        <p:spPr>
          <a:xfrm>
            <a:off x="5577120" y="4572000"/>
            <a:ext cx="6035400" cy="1737000"/>
          </a:xfrm>
          <a:prstGeom prst="rect">
            <a:avLst/>
          </a:prstGeom>
          <a:ln>
            <a:noFill/>
          </a:ln>
        </p:spPr>
      </p:pic>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CustomShape 1"/>
          <p:cNvSpPr/>
          <p:nvPr/>
        </p:nvSpPr>
        <p:spPr>
          <a:xfrm>
            <a:off x="1154880" y="973800"/>
            <a:ext cx="8760600" cy="706320"/>
          </a:xfrm>
          <a:prstGeom prst="rect">
            <a:avLst/>
          </a:prstGeom>
          <a:noFill/>
          <a:ln>
            <a:noFill/>
          </a:ln>
        </p:spPr>
        <p:style>
          <a:lnRef idx="0"/>
          <a:fillRef idx="0"/>
          <a:effectRef idx="0"/>
          <a:fontRef idx="minor"/>
        </p:style>
        <p:txBody>
          <a:bodyPr lIns="0" rIns="0" tIns="0" bIns="0" anchor="ctr"/>
          <a:p>
            <a:r>
              <a:rPr b="0" lang="en-US" sz="2000" spc="-1" strike="noStrike">
                <a:solidFill>
                  <a:srgbClr val="ffffff"/>
                </a:solidFill>
                <a:latin typeface="Century Gothic"/>
              </a:rPr>
              <a:t>New challenges faced and Techniques developed for optimized results</a:t>
            </a:r>
            <a:endParaRPr b="0" lang="en-US" sz="2000" spc="-1" strike="noStrike">
              <a:latin typeface="Arial"/>
            </a:endParaRPr>
          </a:p>
        </p:txBody>
      </p:sp>
      <p:pic>
        <p:nvPicPr>
          <p:cNvPr id="185" name="" descr=""/>
          <p:cNvPicPr/>
          <p:nvPr/>
        </p:nvPicPr>
        <p:blipFill>
          <a:blip r:embed="rId1"/>
          <a:stretch/>
        </p:blipFill>
        <p:spPr>
          <a:xfrm>
            <a:off x="274320" y="2721600"/>
            <a:ext cx="2742840" cy="2742840"/>
          </a:xfrm>
          <a:prstGeom prst="rect">
            <a:avLst/>
          </a:prstGeom>
          <a:ln>
            <a:noFill/>
          </a:ln>
        </p:spPr>
      </p:pic>
      <p:sp>
        <p:nvSpPr>
          <p:cNvPr id="186" name="CustomShape 2"/>
          <p:cNvSpPr/>
          <p:nvPr/>
        </p:nvSpPr>
        <p:spPr>
          <a:xfrm>
            <a:off x="2481480" y="3238560"/>
            <a:ext cx="180360" cy="426960"/>
          </a:xfrm>
          <a:prstGeom prst="rect">
            <a:avLst/>
          </a:prstGeom>
          <a:noFill/>
          <a:ln>
            <a:noFill/>
          </a:ln>
        </p:spPr>
        <p:style>
          <a:lnRef idx="0"/>
          <a:fillRef idx="0"/>
          <a:effectRef idx="0"/>
          <a:fontRef idx="minor"/>
        </p:style>
      </p:sp>
      <p:pic>
        <p:nvPicPr>
          <p:cNvPr id="187" name="" descr=""/>
          <p:cNvPicPr/>
          <p:nvPr/>
        </p:nvPicPr>
        <p:blipFill>
          <a:blip r:embed="rId2"/>
          <a:stretch/>
        </p:blipFill>
        <p:spPr>
          <a:xfrm>
            <a:off x="3200400" y="2743200"/>
            <a:ext cx="2731320" cy="2731320"/>
          </a:xfrm>
          <a:prstGeom prst="rect">
            <a:avLst/>
          </a:prstGeom>
          <a:ln>
            <a:noFill/>
          </a:ln>
        </p:spPr>
      </p:pic>
      <p:pic>
        <p:nvPicPr>
          <p:cNvPr id="188" name="" descr=""/>
          <p:cNvPicPr/>
          <p:nvPr/>
        </p:nvPicPr>
        <p:blipFill>
          <a:blip r:embed="rId3"/>
          <a:stretch/>
        </p:blipFill>
        <p:spPr>
          <a:xfrm>
            <a:off x="6035040" y="2743200"/>
            <a:ext cx="2742840" cy="2742840"/>
          </a:xfrm>
          <a:prstGeom prst="rect">
            <a:avLst/>
          </a:prstGeom>
          <a:ln>
            <a:noFill/>
          </a:ln>
        </p:spPr>
      </p:pic>
      <p:pic>
        <p:nvPicPr>
          <p:cNvPr id="189" name="" descr=""/>
          <p:cNvPicPr/>
          <p:nvPr/>
        </p:nvPicPr>
        <p:blipFill>
          <a:blip r:embed="rId4"/>
          <a:stretch/>
        </p:blipFill>
        <p:spPr>
          <a:xfrm>
            <a:off x="8945640" y="2743200"/>
            <a:ext cx="2742840" cy="2742840"/>
          </a:xfrm>
          <a:prstGeom prst="rect">
            <a:avLst/>
          </a:prstGeom>
          <a:ln>
            <a:noFill/>
          </a:ln>
        </p:spPr>
      </p:pic>
      <p:sp>
        <p:nvSpPr>
          <p:cNvPr id="190" name="CustomShape 3"/>
          <p:cNvSpPr/>
          <p:nvPr/>
        </p:nvSpPr>
        <p:spPr>
          <a:xfrm>
            <a:off x="2926080" y="2286000"/>
            <a:ext cx="379440" cy="399240"/>
          </a:xfrm>
          <a:custGeom>
            <a:avLst/>
            <a:gdLst/>
            <a:ahLst/>
            <a:rect l="l" t="t" r="r" b="b"/>
            <a:pathLst>
              <a:path w="1189" h="831">
                <a:moveTo>
                  <a:pt x="795" y="555"/>
                </a:moveTo>
                <a:lnTo>
                  <a:pt x="795" y="541"/>
                </a:lnTo>
                <a:lnTo>
                  <a:pt x="794" y="526"/>
                </a:lnTo>
                <a:lnTo>
                  <a:pt x="792" y="512"/>
                </a:lnTo>
                <a:lnTo>
                  <a:pt x="790" y="498"/>
                </a:lnTo>
                <a:lnTo>
                  <a:pt x="786" y="484"/>
                </a:lnTo>
                <a:lnTo>
                  <a:pt x="783" y="470"/>
                </a:lnTo>
                <a:lnTo>
                  <a:pt x="778" y="457"/>
                </a:lnTo>
                <a:lnTo>
                  <a:pt x="773" y="443"/>
                </a:lnTo>
                <a:lnTo>
                  <a:pt x="768" y="430"/>
                </a:lnTo>
                <a:lnTo>
                  <a:pt x="761" y="418"/>
                </a:lnTo>
                <a:lnTo>
                  <a:pt x="754" y="405"/>
                </a:lnTo>
                <a:lnTo>
                  <a:pt x="747" y="393"/>
                </a:lnTo>
                <a:lnTo>
                  <a:pt x="739" y="382"/>
                </a:lnTo>
                <a:lnTo>
                  <a:pt x="730" y="371"/>
                </a:lnTo>
                <a:lnTo>
                  <a:pt x="721" y="360"/>
                </a:lnTo>
                <a:lnTo>
                  <a:pt x="712" y="350"/>
                </a:lnTo>
                <a:lnTo>
                  <a:pt x="702" y="340"/>
                </a:lnTo>
                <a:lnTo>
                  <a:pt x="691" y="331"/>
                </a:lnTo>
                <a:lnTo>
                  <a:pt x="680" y="323"/>
                </a:lnTo>
                <a:lnTo>
                  <a:pt x="669" y="315"/>
                </a:lnTo>
                <a:lnTo>
                  <a:pt x="657" y="308"/>
                </a:lnTo>
                <a:lnTo>
                  <a:pt x="645" y="301"/>
                </a:lnTo>
                <a:lnTo>
                  <a:pt x="633" y="295"/>
                </a:lnTo>
                <a:lnTo>
                  <a:pt x="620" y="290"/>
                </a:lnTo>
                <a:lnTo>
                  <a:pt x="607" y="285"/>
                </a:lnTo>
                <a:lnTo>
                  <a:pt x="594" y="281"/>
                </a:lnTo>
                <a:lnTo>
                  <a:pt x="581" y="278"/>
                </a:lnTo>
                <a:lnTo>
                  <a:pt x="568" y="275"/>
                </a:lnTo>
                <a:lnTo>
                  <a:pt x="554" y="273"/>
                </a:lnTo>
                <a:lnTo>
                  <a:pt x="541" y="272"/>
                </a:lnTo>
                <a:lnTo>
                  <a:pt x="527" y="272"/>
                </a:lnTo>
                <a:lnTo>
                  <a:pt x="513" y="272"/>
                </a:lnTo>
                <a:lnTo>
                  <a:pt x="500" y="273"/>
                </a:lnTo>
                <a:lnTo>
                  <a:pt x="486" y="275"/>
                </a:lnTo>
                <a:lnTo>
                  <a:pt x="473" y="278"/>
                </a:lnTo>
                <a:lnTo>
                  <a:pt x="460" y="281"/>
                </a:lnTo>
                <a:lnTo>
                  <a:pt x="447" y="285"/>
                </a:lnTo>
                <a:lnTo>
                  <a:pt x="434" y="290"/>
                </a:lnTo>
                <a:lnTo>
                  <a:pt x="421" y="295"/>
                </a:lnTo>
                <a:lnTo>
                  <a:pt x="409" y="301"/>
                </a:lnTo>
                <a:lnTo>
                  <a:pt x="397" y="308"/>
                </a:lnTo>
                <a:lnTo>
                  <a:pt x="385" y="315"/>
                </a:lnTo>
                <a:lnTo>
                  <a:pt x="374" y="323"/>
                </a:lnTo>
                <a:lnTo>
                  <a:pt x="363" y="331"/>
                </a:lnTo>
                <a:lnTo>
                  <a:pt x="352" y="340"/>
                </a:lnTo>
                <a:lnTo>
                  <a:pt x="342" y="350"/>
                </a:lnTo>
                <a:lnTo>
                  <a:pt x="333" y="360"/>
                </a:lnTo>
                <a:lnTo>
                  <a:pt x="324" y="371"/>
                </a:lnTo>
                <a:lnTo>
                  <a:pt x="315" y="382"/>
                </a:lnTo>
                <a:lnTo>
                  <a:pt x="307" y="393"/>
                </a:lnTo>
                <a:lnTo>
                  <a:pt x="300" y="405"/>
                </a:lnTo>
                <a:lnTo>
                  <a:pt x="293" y="418"/>
                </a:lnTo>
                <a:lnTo>
                  <a:pt x="286" y="430"/>
                </a:lnTo>
                <a:lnTo>
                  <a:pt x="281" y="443"/>
                </a:lnTo>
                <a:lnTo>
                  <a:pt x="276" y="457"/>
                </a:lnTo>
                <a:lnTo>
                  <a:pt x="271" y="470"/>
                </a:lnTo>
                <a:lnTo>
                  <a:pt x="268" y="484"/>
                </a:lnTo>
                <a:lnTo>
                  <a:pt x="264" y="498"/>
                </a:lnTo>
                <a:lnTo>
                  <a:pt x="262" y="512"/>
                </a:lnTo>
                <a:lnTo>
                  <a:pt x="260" y="526"/>
                </a:lnTo>
                <a:lnTo>
                  <a:pt x="259" y="541"/>
                </a:lnTo>
                <a:lnTo>
                  <a:pt x="259" y="555"/>
                </a:lnTo>
                <a:lnTo>
                  <a:pt x="0" y="555"/>
                </a:lnTo>
                <a:lnTo>
                  <a:pt x="1" y="527"/>
                </a:lnTo>
                <a:lnTo>
                  <a:pt x="3" y="499"/>
                </a:lnTo>
                <a:lnTo>
                  <a:pt x="6" y="471"/>
                </a:lnTo>
                <a:lnTo>
                  <a:pt x="11" y="443"/>
                </a:lnTo>
                <a:lnTo>
                  <a:pt x="17" y="416"/>
                </a:lnTo>
                <a:lnTo>
                  <a:pt x="24" y="389"/>
                </a:lnTo>
                <a:lnTo>
                  <a:pt x="33" y="362"/>
                </a:lnTo>
                <a:lnTo>
                  <a:pt x="43" y="336"/>
                </a:lnTo>
                <a:lnTo>
                  <a:pt x="54" y="311"/>
                </a:lnTo>
                <a:lnTo>
                  <a:pt x="66" y="286"/>
                </a:lnTo>
                <a:lnTo>
                  <a:pt x="80" y="261"/>
                </a:lnTo>
                <a:lnTo>
                  <a:pt x="95" y="238"/>
                </a:lnTo>
                <a:lnTo>
                  <a:pt x="110" y="215"/>
                </a:lnTo>
                <a:lnTo>
                  <a:pt x="127" y="193"/>
                </a:lnTo>
                <a:lnTo>
                  <a:pt x="145" y="173"/>
                </a:lnTo>
                <a:lnTo>
                  <a:pt x="164" y="153"/>
                </a:lnTo>
                <a:lnTo>
                  <a:pt x="184" y="134"/>
                </a:lnTo>
                <a:lnTo>
                  <a:pt x="205" y="116"/>
                </a:lnTo>
                <a:lnTo>
                  <a:pt x="226" y="99"/>
                </a:lnTo>
                <a:lnTo>
                  <a:pt x="249" y="84"/>
                </a:lnTo>
                <a:lnTo>
                  <a:pt x="272" y="70"/>
                </a:lnTo>
                <a:lnTo>
                  <a:pt x="295" y="57"/>
                </a:lnTo>
                <a:lnTo>
                  <a:pt x="320" y="45"/>
                </a:lnTo>
                <a:lnTo>
                  <a:pt x="345" y="35"/>
                </a:lnTo>
                <a:lnTo>
                  <a:pt x="370" y="25"/>
                </a:lnTo>
                <a:lnTo>
                  <a:pt x="396" y="18"/>
                </a:lnTo>
                <a:lnTo>
                  <a:pt x="422" y="11"/>
                </a:lnTo>
                <a:lnTo>
                  <a:pt x="448" y="6"/>
                </a:lnTo>
                <a:lnTo>
                  <a:pt x="475" y="3"/>
                </a:lnTo>
                <a:lnTo>
                  <a:pt x="501" y="1"/>
                </a:lnTo>
                <a:lnTo>
                  <a:pt x="528" y="0"/>
                </a:lnTo>
                <a:lnTo>
                  <a:pt x="555" y="1"/>
                </a:lnTo>
                <a:lnTo>
                  <a:pt x="581" y="3"/>
                </a:lnTo>
                <a:lnTo>
                  <a:pt x="608" y="6"/>
                </a:lnTo>
                <a:lnTo>
                  <a:pt x="634" y="11"/>
                </a:lnTo>
                <a:lnTo>
                  <a:pt x="660" y="18"/>
                </a:lnTo>
                <a:lnTo>
                  <a:pt x="686" y="25"/>
                </a:lnTo>
                <a:lnTo>
                  <a:pt x="711" y="35"/>
                </a:lnTo>
                <a:lnTo>
                  <a:pt x="736" y="45"/>
                </a:lnTo>
                <a:lnTo>
                  <a:pt x="761" y="57"/>
                </a:lnTo>
                <a:lnTo>
                  <a:pt x="784" y="70"/>
                </a:lnTo>
                <a:lnTo>
                  <a:pt x="807" y="84"/>
                </a:lnTo>
                <a:lnTo>
                  <a:pt x="830" y="99"/>
                </a:lnTo>
                <a:lnTo>
                  <a:pt x="851" y="116"/>
                </a:lnTo>
                <a:lnTo>
                  <a:pt x="872" y="134"/>
                </a:lnTo>
                <a:lnTo>
                  <a:pt x="892" y="153"/>
                </a:lnTo>
                <a:lnTo>
                  <a:pt x="911" y="173"/>
                </a:lnTo>
                <a:lnTo>
                  <a:pt x="929" y="193"/>
                </a:lnTo>
                <a:lnTo>
                  <a:pt x="946" y="215"/>
                </a:lnTo>
                <a:lnTo>
                  <a:pt x="961" y="238"/>
                </a:lnTo>
                <a:lnTo>
                  <a:pt x="976" y="261"/>
                </a:lnTo>
                <a:lnTo>
                  <a:pt x="990" y="286"/>
                </a:lnTo>
                <a:lnTo>
                  <a:pt x="1002" y="311"/>
                </a:lnTo>
                <a:lnTo>
                  <a:pt x="1013" y="336"/>
                </a:lnTo>
                <a:lnTo>
                  <a:pt x="1023" y="362"/>
                </a:lnTo>
                <a:lnTo>
                  <a:pt x="1032" y="389"/>
                </a:lnTo>
                <a:lnTo>
                  <a:pt x="1039" y="416"/>
                </a:lnTo>
                <a:lnTo>
                  <a:pt x="1045" y="443"/>
                </a:lnTo>
                <a:lnTo>
                  <a:pt x="1050" y="471"/>
                </a:lnTo>
                <a:lnTo>
                  <a:pt x="1053" y="499"/>
                </a:lnTo>
                <a:lnTo>
                  <a:pt x="1055" y="527"/>
                </a:lnTo>
                <a:lnTo>
                  <a:pt x="1056" y="555"/>
                </a:lnTo>
                <a:lnTo>
                  <a:pt x="1188" y="555"/>
                </a:lnTo>
                <a:lnTo>
                  <a:pt x="926" y="830"/>
                </a:lnTo>
                <a:lnTo>
                  <a:pt x="664" y="555"/>
                </a:lnTo>
                <a:lnTo>
                  <a:pt x="795" y="555"/>
                </a:lnTo>
              </a:path>
            </a:pathLst>
          </a:custGeom>
          <a:solidFill>
            <a:srgbClr val="729fcf"/>
          </a:solidFill>
          <a:ln>
            <a:solidFill>
              <a:srgbClr val="3465a4"/>
            </a:solidFill>
          </a:ln>
        </p:spPr>
        <p:style>
          <a:lnRef idx="0"/>
          <a:fillRef idx="0"/>
          <a:effectRef idx="0"/>
          <a:fontRef idx="minor"/>
        </p:style>
      </p:sp>
      <p:sp>
        <p:nvSpPr>
          <p:cNvPr id="191" name="CustomShape 4"/>
          <p:cNvSpPr/>
          <p:nvPr/>
        </p:nvSpPr>
        <p:spPr>
          <a:xfrm>
            <a:off x="5760720" y="2286000"/>
            <a:ext cx="365400" cy="365400"/>
          </a:xfrm>
          <a:custGeom>
            <a:avLst/>
            <a:gdLst/>
            <a:ahLst/>
            <a:rect l="l" t="t" r="r" b="b"/>
            <a:pathLst>
              <a:path w="1145" h="761">
                <a:moveTo>
                  <a:pt x="767" y="508"/>
                </a:moveTo>
                <a:lnTo>
                  <a:pt x="767" y="495"/>
                </a:lnTo>
                <a:lnTo>
                  <a:pt x="766" y="482"/>
                </a:lnTo>
                <a:lnTo>
                  <a:pt x="764" y="469"/>
                </a:lnTo>
                <a:lnTo>
                  <a:pt x="762" y="456"/>
                </a:lnTo>
                <a:lnTo>
                  <a:pt x="759" y="443"/>
                </a:lnTo>
                <a:lnTo>
                  <a:pt x="755" y="430"/>
                </a:lnTo>
                <a:lnTo>
                  <a:pt x="751" y="418"/>
                </a:lnTo>
                <a:lnTo>
                  <a:pt x="746" y="406"/>
                </a:lnTo>
                <a:lnTo>
                  <a:pt x="741" y="394"/>
                </a:lnTo>
                <a:lnTo>
                  <a:pt x="734" y="382"/>
                </a:lnTo>
                <a:lnTo>
                  <a:pt x="728" y="371"/>
                </a:lnTo>
                <a:lnTo>
                  <a:pt x="721" y="360"/>
                </a:lnTo>
                <a:lnTo>
                  <a:pt x="713" y="349"/>
                </a:lnTo>
                <a:lnTo>
                  <a:pt x="705" y="339"/>
                </a:lnTo>
                <a:lnTo>
                  <a:pt x="696" y="330"/>
                </a:lnTo>
                <a:lnTo>
                  <a:pt x="686" y="320"/>
                </a:lnTo>
                <a:lnTo>
                  <a:pt x="677" y="311"/>
                </a:lnTo>
                <a:lnTo>
                  <a:pt x="667" y="303"/>
                </a:lnTo>
                <a:lnTo>
                  <a:pt x="656" y="295"/>
                </a:lnTo>
                <a:lnTo>
                  <a:pt x="645" y="288"/>
                </a:lnTo>
                <a:lnTo>
                  <a:pt x="634" y="282"/>
                </a:lnTo>
                <a:lnTo>
                  <a:pt x="622" y="275"/>
                </a:lnTo>
                <a:lnTo>
                  <a:pt x="610" y="270"/>
                </a:lnTo>
                <a:lnTo>
                  <a:pt x="598" y="265"/>
                </a:lnTo>
                <a:lnTo>
                  <a:pt x="586" y="261"/>
                </a:lnTo>
                <a:lnTo>
                  <a:pt x="573" y="257"/>
                </a:lnTo>
                <a:lnTo>
                  <a:pt x="560" y="254"/>
                </a:lnTo>
                <a:lnTo>
                  <a:pt x="547" y="252"/>
                </a:lnTo>
                <a:lnTo>
                  <a:pt x="534" y="250"/>
                </a:lnTo>
                <a:lnTo>
                  <a:pt x="521" y="249"/>
                </a:lnTo>
                <a:lnTo>
                  <a:pt x="508" y="249"/>
                </a:lnTo>
                <a:lnTo>
                  <a:pt x="495" y="249"/>
                </a:lnTo>
                <a:lnTo>
                  <a:pt x="482" y="250"/>
                </a:lnTo>
                <a:lnTo>
                  <a:pt x="469" y="252"/>
                </a:lnTo>
                <a:lnTo>
                  <a:pt x="456" y="254"/>
                </a:lnTo>
                <a:lnTo>
                  <a:pt x="443" y="257"/>
                </a:lnTo>
                <a:lnTo>
                  <a:pt x="430" y="261"/>
                </a:lnTo>
                <a:lnTo>
                  <a:pt x="418" y="265"/>
                </a:lnTo>
                <a:lnTo>
                  <a:pt x="406" y="270"/>
                </a:lnTo>
                <a:lnTo>
                  <a:pt x="394" y="275"/>
                </a:lnTo>
                <a:lnTo>
                  <a:pt x="382" y="282"/>
                </a:lnTo>
                <a:lnTo>
                  <a:pt x="371" y="288"/>
                </a:lnTo>
                <a:lnTo>
                  <a:pt x="360" y="295"/>
                </a:lnTo>
                <a:lnTo>
                  <a:pt x="349" y="303"/>
                </a:lnTo>
                <a:lnTo>
                  <a:pt x="339" y="311"/>
                </a:lnTo>
                <a:lnTo>
                  <a:pt x="330" y="320"/>
                </a:lnTo>
                <a:lnTo>
                  <a:pt x="320" y="330"/>
                </a:lnTo>
                <a:lnTo>
                  <a:pt x="311" y="339"/>
                </a:lnTo>
                <a:lnTo>
                  <a:pt x="303" y="349"/>
                </a:lnTo>
                <a:lnTo>
                  <a:pt x="295" y="360"/>
                </a:lnTo>
                <a:lnTo>
                  <a:pt x="288" y="371"/>
                </a:lnTo>
                <a:lnTo>
                  <a:pt x="282" y="382"/>
                </a:lnTo>
                <a:lnTo>
                  <a:pt x="275" y="394"/>
                </a:lnTo>
                <a:lnTo>
                  <a:pt x="270" y="406"/>
                </a:lnTo>
                <a:lnTo>
                  <a:pt x="265" y="418"/>
                </a:lnTo>
                <a:lnTo>
                  <a:pt x="261" y="430"/>
                </a:lnTo>
                <a:lnTo>
                  <a:pt x="257" y="443"/>
                </a:lnTo>
                <a:lnTo>
                  <a:pt x="254" y="456"/>
                </a:lnTo>
                <a:lnTo>
                  <a:pt x="252" y="469"/>
                </a:lnTo>
                <a:lnTo>
                  <a:pt x="250" y="482"/>
                </a:lnTo>
                <a:lnTo>
                  <a:pt x="249" y="495"/>
                </a:lnTo>
                <a:lnTo>
                  <a:pt x="249" y="508"/>
                </a:lnTo>
                <a:lnTo>
                  <a:pt x="0" y="508"/>
                </a:lnTo>
                <a:lnTo>
                  <a:pt x="1" y="482"/>
                </a:lnTo>
                <a:lnTo>
                  <a:pt x="3" y="457"/>
                </a:lnTo>
                <a:lnTo>
                  <a:pt x="6" y="431"/>
                </a:lnTo>
                <a:lnTo>
                  <a:pt x="10" y="406"/>
                </a:lnTo>
                <a:lnTo>
                  <a:pt x="16" y="381"/>
                </a:lnTo>
                <a:lnTo>
                  <a:pt x="23" y="356"/>
                </a:lnTo>
                <a:lnTo>
                  <a:pt x="32" y="332"/>
                </a:lnTo>
                <a:lnTo>
                  <a:pt x="41" y="308"/>
                </a:lnTo>
                <a:lnTo>
                  <a:pt x="52" y="284"/>
                </a:lnTo>
                <a:lnTo>
                  <a:pt x="64" y="261"/>
                </a:lnTo>
                <a:lnTo>
                  <a:pt x="77" y="239"/>
                </a:lnTo>
                <a:lnTo>
                  <a:pt x="91" y="218"/>
                </a:lnTo>
                <a:lnTo>
                  <a:pt x="106" y="197"/>
                </a:lnTo>
                <a:lnTo>
                  <a:pt x="123" y="177"/>
                </a:lnTo>
                <a:lnTo>
                  <a:pt x="140" y="158"/>
                </a:lnTo>
                <a:lnTo>
                  <a:pt x="158" y="140"/>
                </a:lnTo>
                <a:lnTo>
                  <a:pt x="177" y="123"/>
                </a:lnTo>
                <a:lnTo>
                  <a:pt x="197" y="106"/>
                </a:lnTo>
                <a:lnTo>
                  <a:pt x="218" y="91"/>
                </a:lnTo>
                <a:lnTo>
                  <a:pt x="239" y="77"/>
                </a:lnTo>
                <a:lnTo>
                  <a:pt x="261" y="64"/>
                </a:lnTo>
                <a:lnTo>
                  <a:pt x="284" y="52"/>
                </a:lnTo>
                <a:lnTo>
                  <a:pt x="308" y="41"/>
                </a:lnTo>
                <a:lnTo>
                  <a:pt x="332" y="32"/>
                </a:lnTo>
                <a:lnTo>
                  <a:pt x="356" y="23"/>
                </a:lnTo>
                <a:lnTo>
                  <a:pt x="381" y="16"/>
                </a:lnTo>
                <a:lnTo>
                  <a:pt x="406" y="10"/>
                </a:lnTo>
                <a:lnTo>
                  <a:pt x="431" y="6"/>
                </a:lnTo>
                <a:lnTo>
                  <a:pt x="457" y="3"/>
                </a:lnTo>
                <a:lnTo>
                  <a:pt x="482" y="1"/>
                </a:lnTo>
                <a:lnTo>
                  <a:pt x="508" y="0"/>
                </a:lnTo>
                <a:lnTo>
                  <a:pt x="534" y="1"/>
                </a:lnTo>
                <a:lnTo>
                  <a:pt x="559" y="3"/>
                </a:lnTo>
                <a:lnTo>
                  <a:pt x="585" y="6"/>
                </a:lnTo>
                <a:lnTo>
                  <a:pt x="610" y="10"/>
                </a:lnTo>
                <a:lnTo>
                  <a:pt x="635" y="16"/>
                </a:lnTo>
                <a:lnTo>
                  <a:pt x="660" y="23"/>
                </a:lnTo>
                <a:lnTo>
                  <a:pt x="684" y="32"/>
                </a:lnTo>
                <a:lnTo>
                  <a:pt x="708" y="41"/>
                </a:lnTo>
                <a:lnTo>
                  <a:pt x="732" y="52"/>
                </a:lnTo>
                <a:lnTo>
                  <a:pt x="755" y="64"/>
                </a:lnTo>
                <a:lnTo>
                  <a:pt x="777" y="77"/>
                </a:lnTo>
                <a:lnTo>
                  <a:pt x="798" y="91"/>
                </a:lnTo>
                <a:lnTo>
                  <a:pt x="819" y="106"/>
                </a:lnTo>
                <a:lnTo>
                  <a:pt x="839" y="123"/>
                </a:lnTo>
                <a:lnTo>
                  <a:pt x="858" y="140"/>
                </a:lnTo>
                <a:lnTo>
                  <a:pt x="876" y="158"/>
                </a:lnTo>
                <a:lnTo>
                  <a:pt x="893" y="177"/>
                </a:lnTo>
                <a:lnTo>
                  <a:pt x="910" y="197"/>
                </a:lnTo>
                <a:lnTo>
                  <a:pt x="925" y="218"/>
                </a:lnTo>
                <a:lnTo>
                  <a:pt x="939" y="239"/>
                </a:lnTo>
                <a:lnTo>
                  <a:pt x="952" y="261"/>
                </a:lnTo>
                <a:lnTo>
                  <a:pt x="964" y="284"/>
                </a:lnTo>
                <a:lnTo>
                  <a:pt x="975" y="308"/>
                </a:lnTo>
                <a:lnTo>
                  <a:pt x="984" y="332"/>
                </a:lnTo>
                <a:lnTo>
                  <a:pt x="993" y="356"/>
                </a:lnTo>
                <a:lnTo>
                  <a:pt x="1000" y="381"/>
                </a:lnTo>
                <a:lnTo>
                  <a:pt x="1006" y="406"/>
                </a:lnTo>
                <a:lnTo>
                  <a:pt x="1010" y="431"/>
                </a:lnTo>
                <a:lnTo>
                  <a:pt x="1013" y="457"/>
                </a:lnTo>
                <a:lnTo>
                  <a:pt x="1015" y="482"/>
                </a:lnTo>
                <a:lnTo>
                  <a:pt x="1016" y="508"/>
                </a:lnTo>
                <a:lnTo>
                  <a:pt x="1144" y="508"/>
                </a:lnTo>
                <a:lnTo>
                  <a:pt x="892" y="760"/>
                </a:lnTo>
                <a:lnTo>
                  <a:pt x="640" y="508"/>
                </a:lnTo>
                <a:lnTo>
                  <a:pt x="767" y="508"/>
                </a:lnTo>
              </a:path>
            </a:pathLst>
          </a:custGeom>
          <a:solidFill>
            <a:srgbClr val="729fcf"/>
          </a:solidFill>
          <a:ln>
            <a:solidFill>
              <a:srgbClr val="3465a4"/>
            </a:solidFill>
          </a:ln>
        </p:spPr>
        <p:style>
          <a:lnRef idx="0"/>
          <a:fillRef idx="0"/>
          <a:effectRef idx="0"/>
          <a:fontRef idx="minor"/>
        </p:style>
      </p:sp>
      <p:sp>
        <p:nvSpPr>
          <p:cNvPr id="192" name="CustomShape 5"/>
          <p:cNvSpPr/>
          <p:nvPr/>
        </p:nvSpPr>
        <p:spPr>
          <a:xfrm>
            <a:off x="8686800" y="2286000"/>
            <a:ext cx="365400" cy="365400"/>
          </a:xfrm>
          <a:custGeom>
            <a:avLst/>
            <a:gdLst/>
            <a:ahLst/>
            <a:rect l="l" t="t" r="r" b="b"/>
            <a:pathLst>
              <a:path w="1145" h="761">
                <a:moveTo>
                  <a:pt x="767" y="508"/>
                </a:moveTo>
                <a:lnTo>
                  <a:pt x="767" y="495"/>
                </a:lnTo>
                <a:lnTo>
                  <a:pt x="766" y="482"/>
                </a:lnTo>
                <a:lnTo>
                  <a:pt x="764" y="469"/>
                </a:lnTo>
                <a:lnTo>
                  <a:pt x="762" y="456"/>
                </a:lnTo>
                <a:lnTo>
                  <a:pt x="759" y="443"/>
                </a:lnTo>
                <a:lnTo>
                  <a:pt x="755" y="430"/>
                </a:lnTo>
                <a:lnTo>
                  <a:pt x="751" y="418"/>
                </a:lnTo>
                <a:lnTo>
                  <a:pt x="746" y="406"/>
                </a:lnTo>
                <a:lnTo>
                  <a:pt x="741" y="394"/>
                </a:lnTo>
                <a:lnTo>
                  <a:pt x="734" y="382"/>
                </a:lnTo>
                <a:lnTo>
                  <a:pt x="728" y="371"/>
                </a:lnTo>
                <a:lnTo>
                  <a:pt x="721" y="360"/>
                </a:lnTo>
                <a:lnTo>
                  <a:pt x="713" y="349"/>
                </a:lnTo>
                <a:lnTo>
                  <a:pt x="705" y="339"/>
                </a:lnTo>
                <a:lnTo>
                  <a:pt x="696" y="330"/>
                </a:lnTo>
                <a:lnTo>
                  <a:pt x="686" y="320"/>
                </a:lnTo>
                <a:lnTo>
                  <a:pt x="677" y="311"/>
                </a:lnTo>
                <a:lnTo>
                  <a:pt x="667" y="303"/>
                </a:lnTo>
                <a:lnTo>
                  <a:pt x="656" y="295"/>
                </a:lnTo>
                <a:lnTo>
                  <a:pt x="645" y="288"/>
                </a:lnTo>
                <a:lnTo>
                  <a:pt x="634" y="282"/>
                </a:lnTo>
                <a:lnTo>
                  <a:pt x="622" y="275"/>
                </a:lnTo>
                <a:lnTo>
                  <a:pt x="610" y="270"/>
                </a:lnTo>
                <a:lnTo>
                  <a:pt x="598" y="265"/>
                </a:lnTo>
                <a:lnTo>
                  <a:pt x="586" y="261"/>
                </a:lnTo>
                <a:lnTo>
                  <a:pt x="573" y="257"/>
                </a:lnTo>
                <a:lnTo>
                  <a:pt x="560" y="254"/>
                </a:lnTo>
                <a:lnTo>
                  <a:pt x="547" y="252"/>
                </a:lnTo>
                <a:lnTo>
                  <a:pt x="534" y="250"/>
                </a:lnTo>
                <a:lnTo>
                  <a:pt x="521" y="249"/>
                </a:lnTo>
                <a:lnTo>
                  <a:pt x="508" y="249"/>
                </a:lnTo>
                <a:lnTo>
                  <a:pt x="495" y="249"/>
                </a:lnTo>
                <a:lnTo>
                  <a:pt x="482" y="250"/>
                </a:lnTo>
                <a:lnTo>
                  <a:pt x="469" y="252"/>
                </a:lnTo>
                <a:lnTo>
                  <a:pt x="456" y="254"/>
                </a:lnTo>
                <a:lnTo>
                  <a:pt x="443" y="257"/>
                </a:lnTo>
                <a:lnTo>
                  <a:pt x="430" y="261"/>
                </a:lnTo>
                <a:lnTo>
                  <a:pt x="418" y="265"/>
                </a:lnTo>
                <a:lnTo>
                  <a:pt x="406" y="270"/>
                </a:lnTo>
                <a:lnTo>
                  <a:pt x="394" y="275"/>
                </a:lnTo>
                <a:lnTo>
                  <a:pt x="382" y="282"/>
                </a:lnTo>
                <a:lnTo>
                  <a:pt x="371" y="288"/>
                </a:lnTo>
                <a:lnTo>
                  <a:pt x="360" y="295"/>
                </a:lnTo>
                <a:lnTo>
                  <a:pt x="349" y="303"/>
                </a:lnTo>
                <a:lnTo>
                  <a:pt x="339" y="311"/>
                </a:lnTo>
                <a:lnTo>
                  <a:pt x="330" y="320"/>
                </a:lnTo>
                <a:lnTo>
                  <a:pt x="320" y="330"/>
                </a:lnTo>
                <a:lnTo>
                  <a:pt x="311" y="339"/>
                </a:lnTo>
                <a:lnTo>
                  <a:pt x="303" y="349"/>
                </a:lnTo>
                <a:lnTo>
                  <a:pt x="295" y="360"/>
                </a:lnTo>
                <a:lnTo>
                  <a:pt x="288" y="371"/>
                </a:lnTo>
                <a:lnTo>
                  <a:pt x="282" y="382"/>
                </a:lnTo>
                <a:lnTo>
                  <a:pt x="275" y="394"/>
                </a:lnTo>
                <a:lnTo>
                  <a:pt x="270" y="406"/>
                </a:lnTo>
                <a:lnTo>
                  <a:pt x="265" y="418"/>
                </a:lnTo>
                <a:lnTo>
                  <a:pt x="261" y="430"/>
                </a:lnTo>
                <a:lnTo>
                  <a:pt x="257" y="443"/>
                </a:lnTo>
                <a:lnTo>
                  <a:pt x="254" y="456"/>
                </a:lnTo>
                <a:lnTo>
                  <a:pt x="252" y="469"/>
                </a:lnTo>
                <a:lnTo>
                  <a:pt x="250" y="482"/>
                </a:lnTo>
                <a:lnTo>
                  <a:pt x="249" y="495"/>
                </a:lnTo>
                <a:lnTo>
                  <a:pt x="249" y="508"/>
                </a:lnTo>
                <a:lnTo>
                  <a:pt x="0" y="508"/>
                </a:lnTo>
                <a:lnTo>
                  <a:pt x="1" y="482"/>
                </a:lnTo>
                <a:lnTo>
                  <a:pt x="3" y="457"/>
                </a:lnTo>
                <a:lnTo>
                  <a:pt x="6" y="431"/>
                </a:lnTo>
                <a:lnTo>
                  <a:pt x="10" y="406"/>
                </a:lnTo>
                <a:lnTo>
                  <a:pt x="16" y="381"/>
                </a:lnTo>
                <a:lnTo>
                  <a:pt x="23" y="356"/>
                </a:lnTo>
                <a:lnTo>
                  <a:pt x="32" y="332"/>
                </a:lnTo>
                <a:lnTo>
                  <a:pt x="41" y="308"/>
                </a:lnTo>
                <a:lnTo>
                  <a:pt x="52" y="284"/>
                </a:lnTo>
                <a:lnTo>
                  <a:pt x="64" y="261"/>
                </a:lnTo>
                <a:lnTo>
                  <a:pt x="77" y="239"/>
                </a:lnTo>
                <a:lnTo>
                  <a:pt x="91" y="218"/>
                </a:lnTo>
                <a:lnTo>
                  <a:pt x="106" y="197"/>
                </a:lnTo>
                <a:lnTo>
                  <a:pt x="123" y="177"/>
                </a:lnTo>
                <a:lnTo>
                  <a:pt x="140" y="158"/>
                </a:lnTo>
                <a:lnTo>
                  <a:pt x="158" y="140"/>
                </a:lnTo>
                <a:lnTo>
                  <a:pt x="177" y="123"/>
                </a:lnTo>
                <a:lnTo>
                  <a:pt x="197" y="106"/>
                </a:lnTo>
                <a:lnTo>
                  <a:pt x="218" y="91"/>
                </a:lnTo>
                <a:lnTo>
                  <a:pt x="239" y="77"/>
                </a:lnTo>
                <a:lnTo>
                  <a:pt x="261" y="64"/>
                </a:lnTo>
                <a:lnTo>
                  <a:pt x="284" y="52"/>
                </a:lnTo>
                <a:lnTo>
                  <a:pt x="308" y="41"/>
                </a:lnTo>
                <a:lnTo>
                  <a:pt x="332" y="32"/>
                </a:lnTo>
                <a:lnTo>
                  <a:pt x="356" y="23"/>
                </a:lnTo>
                <a:lnTo>
                  <a:pt x="381" y="16"/>
                </a:lnTo>
                <a:lnTo>
                  <a:pt x="406" y="10"/>
                </a:lnTo>
                <a:lnTo>
                  <a:pt x="431" y="6"/>
                </a:lnTo>
                <a:lnTo>
                  <a:pt x="457" y="3"/>
                </a:lnTo>
                <a:lnTo>
                  <a:pt x="482" y="1"/>
                </a:lnTo>
                <a:lnTo>
                  <a:pt x="508" y="0"/>
                </a:lnTo>
                <a:lnTo>
                  <a:pt x="534" y="1"/>
                </a:lnTo>
                <a:lnTo>
                  <a:pt x="559" y="3"/>
                </a:lnTo>
                <a:lnTo>
                  <a:pt x="585" y="6"/>
                </a:lnTo>
                <a:lnTo>
                  <a:pt x="610" y="10"/>
                </a:lnTo>
                <a:lnTo>
                  <a:pt x="635" y="16"/>
                </a:lnTo>
                <a:lnTo>
                  <a:pt x="660" y="23"/>
                </a:lnTo>
                <a:lnTo>
                  <a:pt x="684" y="32"/>
                </a:lnTo>
                <a:lnTo>
                  <a:pt x="708" y="41"/>
                </a:lnTo>
                <a:lnTo>
                  <a:pt x="732" y="52"/>
                </a:lnTo>
                <a:lnTo>
                  <a:pt x="755" y="64"/>
                </a:lnTo>
                <a:lnTo>
                  <a:pt x="777" y="77"/>
                </a:lnTo>
                <a:lnTo>
                  <a:pt x="798" y="91"/>
                </a:lnTo>
                <a:lnTo>
                  <a:pt x="819" y="106"/>
                </a:lnTo>
                <a:lnTo>
                  <a:pt x="839" y="123"/>
                </a:lnTo>
                <a:lnTo>
                  <a:pt x="858" y="140"/>
                </a:lnTo>
                <a:lnTo>
                  <a:pt x="876" y="158"/>
                </a:lnTo>
                <a:lnTo>
                  <a:pt x="893" y="177"/>
                </a:lnTo>
                <a:lnTo>
                  <a:pt x="910" y="197"/>
                </a:lnTo>
                <a:lnTo>
                  <a:pt x="925" y="218"/>
                </a:lnTo>
                <a:lnTo>
                  <a:pt x="939" y="239"/>
                </a:lnTo>
                <a:lnTo>
                  <a:pt x="952" y="261"/>
                </a:lnTo>
                <a:lnTo>
                  <a:pt x="964" y="284"/>
                </a:lnTo>
                <a:lnTo>
                  <a:pt x="975" y="308"/>
                </a:lnTo>
                <a:lnTo>
                  <a:pt x="984" y="332"/>
                </a:lnTo>
                <a:lnTo>
                  <a:pt x="993" y="356"/>
                </a:lnTo>
                <a:lnTo>
                  <a:pt x="1000" y="381"/>
                </a:lnTo>
                <a:lnTo>
                  <a:pt x="1006" y="406"/>
                </a:lnTo>
                <a:lnTo>
                  <a:pt x="1010" y="431"/>
                </a:lnTo>
                <a:lnTo>
                  <a:pt x="1013" y="457"/>
                </a:lnTo>
                <a:lnTo>
                  <a:pt x="1015" y="482"/>
                </a:lnTo>
                <a:lnTo>
                  <a:pt x="1016" y="508"/>
                </a:lnTo>
                <a:lnTo>
                  <a:pt x="1144" y="508"/>
                </a:lnTo>
                <a:lnTo>
                  <a:pt x="892" y="760"/>
                </a:lnTo>
                <a:lnTo>
                  <a:pt x="640" y="508"/>
                </a:lnTo>
                <a:lnTo>
                  <a:pt x="767" y="508"/>
                </a:lnTo>
              </a:path>
            </a:pathLst>
          </a:custGeom>
          <a:solidFill>
            <a:srgbClr val="729fcf"/>
          </a:solidFill>
          <a:ln>
            <a:solidFill>
              <a:srgbClr val="3465a4"/>
            </a:solidFill>
          </a:ln>
        </p:spPr>
        <p:style>
          <a:lnRef idx="0"/>
          <a:fillRef idx="0"/>
          <a:effectRef idx="0"/>
          <a:fontRef idx="minor"/>
        </p:style>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CustomShape 1"/>
          <p:cNvSpPr/>
          <p:nvPr/>
        </p:nvSpPr>
        <p:spPr>
          <a:xfrm>
            <a:off x="1154880" y="973800"/>
            <a:ext cx="8760600" cy="706320"/>
          </a:xfrm>
          <a:prstGeom prst="rect">
            <a:avLst/>
          </a:prstGeom>
          <a:noFill/>
          <a:ln>
            <a:noFill/>
          </a:ln>
        </p:spPr>
        <p:style>
          <a:lnRef idx="0"/>
          <a:fillRef idx="0"/>
          <a:effectRef idx="0"/>
          <a:fontRef idx="minor"/>
        </p:style>
        <p:txBody>
          <a:bodyPr lIns="0" rIns="0" tIns="0" bIns="0" anchor="ctr"/>
          <a:p>
            <a:r>
              <a:rPr b="0" lang="en-US" sz="2000" spc="-1" strike="noStrike">
                <a:solidFill>
                  <a:srgbClr val="ffffff"/>
                </a:solidFill>
                <a:latin typeface="Century Gothic"/>
              </a:rPr>
              <a:t>…</a:t>
            </a:r>
            <a:r>
              <a:rPr b="0" lang="en-US" sz="2000" spc="-1" strike="noStrike">
                <a:solidFill>
                  <a:srgbClr val="ffffff"/>
                </a:solidFill>
                <a:latin typeface="Century Gothic"/>
              </a:rPr>
              <a:t>..</a:t>
            </a:r>
            <a:endParaRPr b="0" lang="en-US" sz="2000" spc="-1" strike="noStrike">
              <a:latin typeface="Arial"/>
            </a:endParaRPr>
          </a:p>
        </p:txBody>
      </p:sp>
      <p:pic>
        <p:nvPicPr>
          <p:cNvPr id="194" name="" descr=""/>
          <p:cNvPicPr/>
          <p:nvPr/>
        </p:nvPicPr>
        <p:blipFill>
          <a:blip r:embed="rId1"/>
          <a:stretch/>
        </p:blipFill>
        <p:spPr>
          <a:xfrm>
            <a:off x="1097280" y="2328840"/>
            <a:ext cx="2151000" cy="2425680"/>
          </a:xfrm>
          <a:prstGeom prst="rect">
            <a:avLst/>
          </a:prstGeom>
          <a:ln>
            <a:noFill/>
          </a:ln>
        </p:spPr>
      </p:pic>
      <p:pic>
        <p:nvPicPr>
          <p:cNvPr id="195" name="" descr=""/>
          <p:cNvPicPr/>
          <p:nvPr/>
        </p:nvPicPr>
        <p:blipFill>
          <a:blip r:embed="rId2"/>
          <a:stretch/>
        </p:blipFill>
        <p:spPr>
          <a:xfrm>
            <a:off x="3840480" y="2377440"/>
            <a:ext cx="2102760" cy="2370600"/>
          </a:xfrm>
          <a:prstGeom prst="rect">
            <a:avLst/>
          </a:prstGeom>
          <a:ln>
            <a:noFill/>
          </a:ln>
        </p:spPr>
      </p:pic>
      <p:sp>
        <p:nvSpPr>
          <p:cNvPr id="196" name="CustomShape 2"/>
          <p:cNvSpPr/>
          <p:nvPr/>
        </p:nvSpPr>
        <p:spPr>
          <a:xfrm>
            <a:off x="3383280" y="3383280"/>
            <a:ext cx="365400" cy="182520"/>
          </a:xfrm>
          <a:custGeom>
            <a:avLst/>
            <a:gdLst/>
            <a:ahLst/>
            <a:rect l="l" t="t" r="r" b="b"/>
            <a:pathLst>
              <a:path w="1018" h="510">
                <a:moveTo>
                  <a:pt x="0" y="254"/>
                </a:moveTo>
                <a:lnTo>
                  <a:pt x="202" y="0"/>
                </a:lnTo>
                <a:lnTo>
                  <a:pt x="202" y="127"/>
                </a:lnTo>
                <a:lnTo>
                  <a:pt x="814" y="127"/>
                </a:lnTo>
                <a:lnTo>
                  <a:pt x="814" y="0"/>
                </a:lnTo>
                <a:lnTo>
                  <a:pt x="1017" y="254"/>
                </a:lnTo>
                <a:lnTo>
                  <a:pt x="814" y="509"/>
                </a:lnTo>
                <a:lnTo>
                  <a:pt x="814" y="381"/>
                </a:lnTo>
                <a:lnTo>
                  <a:pt x="202" y="381"/>
                </a:lnTo>
                <a:lnTo>
                  <a:pt x="202" y="509"/>
                </a:lnTo>
                <a:lnTo>
                  <a:pt x="0" y="254"/>
                </a:lnTo>
              </a:path>
            </a:pathLst>
          </a:custGeom>
          <a:solidFill>
            <a:srgbClr val="729fcf"/>
          </a:solidFill>
          <a:ln>
            <a:solidFill>
              <a:srgbClr val="3465a4"/>
            </a:solidFill>
          </a:ln>
        </p:spPr>
        <p:style>
          <a:lnRef idx="0"/>
          <a:fillRef idx="0"/>
          <a:effectRef idx="0"/>
          <a:fontRef idx="minor"/>
        </p:style>
      </p:sp>
      <p:pic>
        <p:nvPicPr>
          <p:cNvPr id="197" name="" descr=""/>
          <p:cNvPicPr/>
          <p:nvPr/>
        </p:nvPicPr>
        <p:blipFill>
          <a:blip r:embed="rId3"/>
          <a:stretch/>
        </p:blipFill>
        <p:spPr>
          <a:xfrm>
            <a:off x="6230160" y="2377440"/>
            <a:ext cx="2822040" cy="2517840"/>
          </a:xfrm>
          <a:prstGeom prst="rect">
            <a:avLst/>
          </a:prstGeom>
          <a:ln>
            <a:noFill/>
          </a:ln>
        </p:spPr>
      </p:pic>
      <p:pic>
        <p:nvPicPr>
          <p:cNvPr id="198" name="" descr=""/>
          <p:cNvPicPr/>
          <p:nvPr/>
        </p:nvPicPr>
        <p:blipFill>
          <a:blip r:embed="rId4"/>
          <a:stretch/>
        </p:blipFill>
        <p:spPr>
          <a:xfrm>
            <a:off x="9109440" y="2377440"/>
            <a:ext cx="2868840" cy="2559960"/>
          </a:xfrm>
          <a:prstGeom prst="rect">
            <a:avLst/>
          </a:prstGeom>
          <a:ln>
            <a:noFill/>
          </a:ln>
        </p:spPr>
      </p:pic>
      <p:sp>
        <p:nvSpPr>
          <p:cNvPr id="199" name="CustomShape 3"/>
          <p:cNvSpPr/>
          <p:nvPr/>
        </p:nvSpPr>
        <p:spPr>
          <a:xfrm>
            <a:off x="8916120" y="3538440"/>
            <a:ext cx="365400" cy="182520"/>
          </a:xfrm>
          <a:custGeom>
            <a:avLst/>
            <a:gdLst/>
            <a:ahLst/>
            <a:rect l="l" t="t" r="r" b="b"/>
            <a:pathLst>
              <a:path w="1018" h="510">
                <a:moveTo>
                  <a:pt x="0" y="254"/>
                </a:moveTo>
                <a:lnTo>
                  <a:pt x="202" y="0"/>
                </a:lnTo>
                <a:lnTo>
                  <a:pt x="202" y="127"/>
                </a:lnTo>
                <a:lnTo>
                  <a:pt x="814" y="127"/>
                </a:lnTo>
                <a:lnTo>
                  <a:pt x="814" y="0"/>
                </a:lnTo>
                <a:lnTo>
                  <a:pt x="1017" y="254"/>
                </a:lnTo>
                <a:lnTo>
                  <a:pt x="814" y="509"/>
                </a:lnTo>
                <a:lnTo>
                  <a:pt x="814" y="381"/>
                </a:lnTo>
                <a:lnTo>
                  <a:pt x="202" y="381"/>
                </a:lnTo>
                <a:lnTo>
                  <a:pt x="202" y="509"/>
                </a:lnTo>
                <a:lnTo>
                  <a:pt x="0" y="254"/>
                </a:lnTo>
              </a:path>
            </a:pathLst>
          </a:custGeom>
          <a:solidFill>
            <a:srgbClr val="729fcf"/>
          </a:solidFill>
          <a:ln>
            <a:solidFill>
              <a:srgbClr val="3465a4"/>
            </a:solidFill>
          </a:ln>
        </p:spPr>
        <p:style>
          <a:lnRef idx="0"/>
          <a:fillRef idx="0"/>
          <a:effectRef idx="0"/>
          <a:fontRef idx="minor"/>
        </p:style>
      </p:sp>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CustomShape 1"/>
          <p:cNvSpPr/>
          <p:nvPr/>
        </p:nvSpPr>
        <p:spPr>
          <a:xfrm>
            <a:off x="1154880" y="973800"/>
            <a:ext cx="8760600" cy="706320"/>
          </a:xfrm>
          <a:prstGeom prst="rect">
            <a:avLst/>
          </a:prstGeom>
          <a:noFill/>
          <a:ln>
            <a:noFill/>
          </a:ln>
        </p:spPr>
        <p:style>
          <a:lnRef idx="0"/>
          <a:fillRef idx="0"/>
          <a:effectRef idx="0"/>
          <a:fontRef idx="minor"/>
        </p:style>
        <p:txBody>
          <a:bodyPr lIns="0" rIns="0" tIns="0" bIns="0" anchor="ctr"/>
          <a:p>
            <a:r>
              <a:rPr b="0" lang="en-US" sz="2000" spc="-1" strike="noStrike">
                <a:solidFill>
                  <a:srgbClr val="ffffff"/>
                </a:solidFill>
                <a:latin typeface="Century Gothic"/>
              </a:rPr>
              <a:t>Advantages of the methods Proposed:</a:t>
            </a:r>
            <a:endParaRPr b="0" lang="en-US" sz="2000" spc="-1" strike="noStrike">
              <a:latin typeface="Arial"/>
            </a:endParaRPr>
          </a:p>
        </p:txBody>
      </p:sp>
      <p:sp>
        <p:nvSpPr>
          <p:cNvPr id="201" name="CustomShape 2"/>
          <p:cNvSpPr/>
          <p:nvPr/>
        </p:nvSpPr>
        <p:spPr>
          <a:xfrm>
            <a:off x="1097280" y="2560320"/>
            <a:ext cx="10606680" cy="426960"/>
          </a:xfrm>
          <a:prstGeom prst="rect">
            <a:avLst/>
          </a:prstGeom>
          <a:noFill/>
          <a:ln>
            <a:noFill/>
          </a:ln>
        </p:spPr>
        <p:style>
          <a:lnRef idx="0"/>
          <a:fillRef idx="0"/>
          <a:effectRef idx="0"/>
          <a:fontRef idx="minor"/>
        </p:style>
      </p:sp>
      <p:sp>
        <p:nvSpPr>
          <p:cNvPr id="202" name="CustomShape 3"/>
          <p:cNvSpPr/>
          <p:nvPr/>
        </p:nvSpPr>
        <p:spPr>
          <a:xfrm>
            <a:off x="1188720" y="2560320"/>
            <a:ext cx="10423800" cy="4133520"/>
          </a:xfrm>
          <a:prstGeom prst="rect">
            <a:avLst/>
          </a:prstGeom>
          <a:noFill/>
          <a:ln>
            <a:noFill/>
          </a:ln>
        </p:spPr>
        <p:style>
          <a:lnRef idx="0"/>
          <a:fillRef idx="0"/>
          <a:effectRef idx="0"/>
          <a:fontRef idx="minor"/>
        </p:style>
        <p:txBody>
          <a:bodyPr lIns="90000" rIns="90000" tIns="45000" bIns="45000"/>
          <a:p>
            <a:pPr marL="216000" indent="-215640">
              <a:lnSpc>
                <a:spcPct val="100000"/>
              </a:lnSpc>
              <a:buClr>
                <a:srgbClr val="000000"/>
              </a:buClr>
              <a:buSzPct val="45000"/>
              <a:buFont typeface="Wingdings" charset="2"/>
              <a:buChar char=""/>
            </a:pPr>
            <a:r>
              <a:rPr b="0" lang="en-US" sz="2400" spc="-1" strike="noStrike">
                <a:latin typeface="Times New Roman"/>
              </a:rPr>
              <a:t>The inpainting algorithm developed and used in this paper produce faster results</a:t>
            </a:r>
            <a:endParaRPr b="0" lang="en-US" sz="2400" spc="-1" strike="noStrike">
              <a:latin typeface="Arial"/>
            </a:endParaRPr>
          </a:p>
          <a:p>
            <a:pPr marL="216000" indent="-215640">
              <a:lnSpc>
                <a:spcPct val="100000"/>
              </a:lnSpc>
              <a:buClr>
                <a:srgbClr val="000000"/>
              </a:buClr>
              <a:buSzPct val="45000"/>
              <a:buFont typeface="Wingdings" charset="2"/>
              <a:buChar char=""/>
            </a:pPr>
            <a:r>
              <a:rPr b="0" lang="en-US" sz="2400" spc="-1" strike="noStrike">
                <a:latin typeface="Times New Roman"/>
              </a:rPr>
              <a:t>that is an (400 px : 300 px ) image takes less than 3 minutes to be inpainted on a system with a 500mb RAM and a 800Mhz processor. Which means this system can be realized using low cost and high power hardware.</a:t>
            </a:r>
            <a:endParaRPr b="0" lang="en-US" sz="2400" spc="-1" strike="noStrike">
              <a:latin typeface="Arial"/>
            </a:endParaRPr>
          </a:p>
          <a:p>
            <a:pPr>
              <a:lnSpc>
                <a:spcPct val="100000"/>
              </a:lnSpc>
            </a:pPr>
            <a:endParaRPr b="0" lang="en-US" sz="2400" spc="-1" strike="noStrike">
              <a:latin typeface="Arial"/>
            </a:endParaRPr>
          </a:p>
          <a:p>
            <a:pPr marL="216000" indent="-215640">
              <a:lnSpc>
                <a:spcPct val="100000"/>
              </a:lnSpc>
              <a:buClr>
                <a:srgbClr val="000000"/>
              </a:buClr>
              <a:buSzPct val="45000"/>
              <a:buFont typeface="Wingdings" charset="2"/>
              <a:buChar char=""/>
            </a:pPr>
            <a:r>
              <a:rPr b="0" lang="en-US" sz="2400" spc="-1" strike="noStrike">
                <a:latin typeface="Times New Roman"/>
              </a:rPr>
              <a:t>The morphological image processing techniques proposed in this paper are adaptive and can be optimized using techniques like LBP after feature detection to give better results that can be used for sustainable analysis. </a:t>
            </a:r>
            <a:endParaRPr b="0" lang="en-US" sz="2400" spc="-1" strike="noStrike">
              <a:latin typeface="Arial"/>
            </a:endParaRPr>
          </a:p>
          <a:p>
            <a:pPr>
              <a:lnSpc>
                <a:spcPct val="100000"/>
              </a:lnSpc>
            </a:pPr>
            <a:endParaRPr b="0" lang="en-US" sz="2400" spc="-1" strike="noStrike">
              <a:latin typeface="Arial"/>
            </a:endParaRPr>
          </a:p>
          <a:p>
            <a:pPr marL="216000" indent="-215640">
              <a:lnSpc>
                <a:spcPct val="100000"/>
              </a:lnSpc>
              <a:buClr>
                <a:srgbClr val="000000"/>
              </a:buClr>
              <a:buSzPct val="45000"/>
              <a:buFont typeface="Wingdings" charset="2"/>
              <a:buChar char=""/>
            </a:pPr>
            <a:r>
              <a:rPr b="0" lang="en-US" sz="2400" spc="-1" strike="noStrike">
                <a:latin typeface="Times New Roman"/>
              </a:rPr>
              <a:t>The data obtained after the reconstruction of images can be used for period analysis of landscapes and Geo Reliefs(especially considering the failure of SLC on landsat7)</a:t>
            </a:r>
            <a:endParaRPr b="0" lang="en-US" sz="2400" spc="-1" strike="noStrike">
              <a:latin typeface="Arial"/>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1571760" y="2560320"/>
            <a:ext cx="8760600" cy="3276720"/>
          </a:xfrm>
          <a:prstGeom prst="rect">
            <a:avLst/>
          </a:prstGeom>
          <a:noFill/>
          <a:ln>
            <a:noFill/>
          </a:ln>
        </p:spPr>
        <p:style>
          <a:lnRef idx="0"/>
          <a:fillRef idx="0"/>
          <a:effectRef idx="0"/>
          <a:fontRef idx="minor"/>
        </p:style>
        <p:txBody>
          <a:bodyPr lIns="0" rIns="0" tIns="0" bIns="0" anchor="ctr"/>
          <a:p>
            <a:pPr algn="ctr">
              <a:lnSpc>
                <a:spcPct val="100000"/>
              </a:lnSpc>
            </a:pPr>
            <a:r>
              <a:rPr b="1" lang="en-US" sz="5400" spc="-1" strike="noStrike">
                <a:solidFill>
                  <a:srgbClr val="8f187c"/>
                </a:solidFill>
                <a:latin typeface="Lucida Calligraphy"/>
              </a:rPr>
              <a:t>Any Queries ?</a:t>
            </a:r>
            <a:endParaRPr b="0" lang="en-US" sz="5400" spc="-1" strike="noStrike">
              <a:latin typeface="Arial"/>
            </a:endParaRPr>
          </a:p>
        </p:txBody>
      </p:sp>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CustomShape 1"/>
          <p:cNvSpPr/>
          <p:nvPr/>
        </p:nvSpPr>
        <p:spPr>
          <a:xfrm>
            <a:off x="1645920" y="2392200"/>
            <a:ext cx="8760600" cy="3276720"/>
          </a:xfrm>
          <a:prstGeom prst="rect">
            <a:avLst/>
          </a:prstGeom>
          <a:noFill/>
          <a:ln>
            <a:noFill/>
          </a:ln>
        </p:spPr>
        <p:style>
          <a:lnRef idx="0"/>
          <a:fillRef idx="0"/>
          <a:effectRef idx="0"/>
          <a:fontRef idx="minor"/>
        </p:style>
        <p:txBody>
          <a:bodyPr lIns="0" rIns="0" tIns="0" bIns="0" anchor="ctr"/>
          <a:p>
            <a:pPr algn="ctr">
              <a:lnSpc>
                <a:spcPct val="100000"/>
              </a:lnSpc>
            </a:pPr>
            <a:r>
              <a:rPr b="0" lang="en-US" sz="5400" spc="-1" strike="noStrike">
                <a:latin typeface="Lucida Sans"/>
              </a:rPr>
              <a:t>Thank You all</a:t>
            </a:r>
            <a:endParaRPr b="0" lang="en-US" sz="5400" spc="-1" strike="noStrike">
              <a:latin typeface="Arial"/>
            </a:endParaRPr>
          </a:p>
        </p:txBody>
      </p:sp>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CustomShape 1"/>
          <p:cNvSpPr/>
          <p:nvPr/>
        </p:nvSpPr>
        <p:spPr>
          <a:xfrm>
            <a:off x="1154880" y="973800"/>
            <a:ext cx="8760600" cy="706320"/>
          </a:xfrm>
          <a:prstGeom prst="rect">
            <a:avLst/>
          </a:prstGeom>
          <a:noFill/>
          <a:ln>
            <a:noFill/>
          </a:ln>
        </p:spPr>
        <p:style>
          <a:lnRef idx="0"/>
          <a:fillRef idx="0"/>
          <a:effectRef idx="0"/>
          <a:fontRef idx="minor"/>
        </p:style>
        <p:txBody>
          <a:bodyPr lIns="90000" rIns="90000" tIns="45000" bIns="45000" anchor="ctr"/>
          <a:p>
            <a:pPr>
              <a:lnSpc>
                <a:spcPct val="100000"/>
              </a:lnSpc>
            </a:pPr>
            <a:r>
              <a:rPr b="0" lang="en-US" sz="3600" spc="-1" strike="noStrike">
                <a:solidFill>
                  <a:srgbClr val="ebebeb"/>
                </a:solidFill>
                <a:latin typeface="Century Gothic"/>
              </a:rPr>
              <a:t>Introduction – satellite images and the various kinds of noise</a:t>
            </a:r>
            <a:endParaRPr b="0" lang="en-US" sz="3600" spc="-1" strike="noStrike">
              <a:latin typeface="Arial"/>
            </a:endParaRPr>
          </a:p>
        </p:txBody>
      </p:sp>
      <p:sp>
        <p:nvSpPr>
          <p:cNvPr id="150" name="CustomShape 2"/>
          <p:cNvSpPr/>
          <p:nvPr/>
        </p:nvSpPr>
        <p:spPr>
          <a:xfrm>
            <a:off x="1154880" y="2603520"/>
            <a:ext cx="8825040" cy="3415680"/>
          </a:xfrm>
          <a:prstGeom prst="rect">
            <a:avLst/>
          </a:prstGeom>
          <a:noFill/>
          <a:ln>
            <a:noFill/>
          </a:ln>
        </p:spPr>
        <p:style>
          <a:lnRef idx="0"/>
          <a:fillRef idx="0"/>
          <a:effectRef idx="0"/>
          <a:fontRef idx="minor"/>
        </p:style>
        <p:txBody>
          <a:bodyPr lIns="90000" rIns="90000" tIns="45000" bIns="45000">
            <a:normAutofit/>
          </a:bodyPr>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Banding </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Coherent noise storm</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Data loss</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Detector failure</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Detector ringing</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Detector striping</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Impulse noise</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Memory effect</a:t>
            </a:r>
            <a:endParaRPr b="0" lang="en-US" sz="1800" spc="-1" strike="noStrike">
              <a:latin typeface="Arial"/>
            </a:endParaRPr>
          </a:p>
          <a:p>
            <a:pPr marL="343080" indent="-342360">
              <a:lnSpc>
                <a:spcPct val="100000"/>
              </a:lnSpc>
              <a:spcBef>
                <a:spcPts val="1001"/>
              </a:spcBef>
              <a:buClr>
                <a:srgbClr val="b31166"/>
              </a:buClr>
              <a:buSzPct val="80000"/>
              <a:buFont typeface="Wingdings 3" charset="2"/>
              <a:buChar char=""/>
            </a:pPr>
            <a:r>
              <a:rPr b="0" lang="en-US" sz="1800" spc="-1" strike="noStrike">
                <a:solidFill>
                  <a:srgbClr val="404040"/>
                </a:solidFill>
                <a:latin typeface="Century Gothic"/>
              </a:rPr>
              <a:t>Scan mirror pulse</a:t>
            </a:r>
            <a:endParaRPr b="0" lang="en-US" sz="1800" spc="-1" strike="noStrike">
              <a:latin typeface="Arial"/>
            </a:endParaRPr>
          </a:p>
          <a:p>
            <a:pPr>
              <a:lnSpc>
                <a:spcPct val="100000"/>
              </a:lnSpc>
              <a:spcBef>
                <a:spcPts val="1001"/>
              </a:spcBef>
            </a:pPr>
            <a:endParaRPr b="0" lang="en-US" sz="1800" spc="-1" strike="noStrike">
              <a:latin typeface="Arial"/>
            </a:endParaRPr>
          </a:p>
          <a:p>
            <a:pPr>
              <a:lnSpc>
                <a:spcPct val="100000"/>
              </a:lnSpc>
              <a:spcBef>
                <a:spcPts val="1001"/>
              </a:spcBef>
            </a:pPr>
            <a:endParaRPr b="0" lang="en-US" sz="1800" spc="-1" strike="noStrike">
              <a:latin typeface="Arial"/>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1"/>
          <p:cNvSpPr/>
          <p:nvPr/>
        </p:nvSpPr>
        <p:spPr>
          <a:xfrm>
            <a:off x="1154880" y="973800"/>
            <a:ext cx="8760600" cy="706320"/>
          </a:xfrm>
          <a:prstGeom prst="rect">
            <a:avLst/>
          </a:prstGeom>
          <a:noFill/>
          <a:ln>
            <a:noFill/>
          </a:ln>
        </p:spPr>
        <p:style>
          <a:lnRef idx="0"/>
          <a:fillRef idx="0"/>
          <a:effectRef idx="0"/>
          <a:fontRef idx="minor"/>
        </p:style>
        <p:txBody>
          <a:bodyPr lIns="90000" rIns="90000" tIns="45000" bIns="45000" anchor="ctr"/>
          <a:p>
            <a:pPr>
              <a:lnSpc>
                <a:spcPct val="100000"/>
              </a:lnSpc>
            </a:pPr>
            <a:r>
              <a:rPr b="0" lang="en-US" sz="3600" spc="-1" strike="noStrike">
                <a:solidFill>
                  <a:srgbClr val="ebebeb"/>
                </a:solidFill>
                <a:latin typeface="Century Gothic"/>
              </a:rPr>
              <a:t>Known issues in landsat 7</a:t>
            </a:r>
            <a:endParaRPr b="0" lang="en-US" sz="3600" spc="-1" strike="noStrike">
              <a:latin typeface="Arial"/>
            </a:endParaRPr>
          </a:p>
        </p:txBody>
      </p:sp>
      <p:sp>
        <p:nvSpPr>
          <p:cNvPr id="152" name="CustomShape 2"/>
          <p:cNvSpPr/>
          <p:nvPr/>
        </p:nvSpPr>
        <p:spPr>
          <a:xfrm>
            <a:off x="1154880" y="2603520"/>
            <a:ext cx="8825040" cy="3415680"/>
          </a:xfrm>
          <a:prstGeom prst="rect">
            <a:avLst/>
          </a:prstGeom>
          <a:noFill/>
          <a:ln>
            <a:noFill/>
          </a:ln>
        </p:spPr>
        <p:style>
          <a:lnRef idx="0"/>
          <a:fillRef idx="0"/>
          <a:effectRef idx="0"/>
          <a:fontRef idx="minor"/>
        </p:style>
        <p:txBody>
          <a:bodyPr lIns="90000" rIns="90000" tIns="45000" bIns="45000"/>
          <a:p>
            <a:pPr>
              <a:lnSpc>
                <a:spcPct val="100000"/>
              </a:lnSpc>
              <a:spcBef>
                <a:spcPts val="1001"/>
              </a:spcBef>
            </a:pPr>
            <a:endParaRPr b="0" lang="en-US" sz="1800" spc="-1" strike="noStrike">
              <a:latin typeface="Arial"/>
            </a:endParaRPr>
          </a:p>
          <a:p>
            <a:pPr>
              <a:lnSpc>
                <a:spcPct val="100000"/>
              </a:lnSpc>
              <a:spcBef>
                <a:spcPts val="1001"/>
              </a:spcBef>
            </a:pPr>
            <a:endParaRPr b="0" lang="en-US" sz="1800" spc="-1" strike="noStrike">
              <a:latin typeface="Arial"/>
            </a:endParaRPr>
          </a:p>
        </p:txBody>
      </p:sp>
      <p:sp>
        <p:nvSpPr>
          <p:cNvPr id="153" name="CustomShape 3"/>
          <p:cNvSpPr/>
          <p:nvPr/>
        </p:nvSpPr>
        <p:spPr>
          <a:xfrm>
            <a:off x="1076040" y="2759400"/>
            <a:ext cx="8071560" cy="118728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pic>
        <p:nvPicPr>
          <p:cNvPr id="154" name="" descr=""/>
          <p:cNvPicPr/>
          <p:nvPr/>
        </p:nvPicPr>
        <p:blipFill>
          <a:blip r:embed="rId1"/>
          <a:stretch/>
        </p:blipFill>
        <p:spPr>
          <a:xfrm>
            <a:off x="1920240" y="2484360"/>
            <a:ext cx="2319480" cy="2178720"/>
          </a:xfrm>
          <a:prstGeom prst="rect">
            <a:avLst/>
          </a:prstGeom>
          <a:ln>
            <a:noFill/>
          </a:ln>
        </p:spPr>
      </p:pic>
      <p:pic>
        <p:nvPicPr>
          <p:cNvPr id="155" name="" descr=""/>
          <p:cNvPicPr/>
          <p:nvPr/>
        </p:nvPicPr>
        <p:blipFill>
          <a:blip r:embed="rId2"/>
          <a:stretch/>
        </p:blipFill>
        <p:spPr>
          <a:xfrm>
            <a:off x="7955280" y="2377440"/>
            <a:ext cx="2208960" cy="2247120"/>
          </a:xfrm>
          <a:prstGeom prst="rect">
            <a:avLst/>
          </a:prstGeom>
          <a:ln>
            <a:noFill/>
          </a:ln>
        </p:spPr>
      </p:pic>
      <p:sp>
        <p:nvSpPr>
          <p:cNvPr id="156" name="CustomShape 4"/>
          <p:cNvSpPr/>
          <p:nvPr/>
        </p:nvSpPr>
        <p:spPr>
          <a:xfrm>
            <a:off x="1920240" y="4777200"/>
            <a:ext cx="2285640" cy="426960"/>
          </a:xfrm>
          <a:prstGeom prst="rect">
            <a:avLst/>
          </a:prstGeom>
          <a:noFill/>
          <a:ln>
            <a:noFill/>
          </a:ln>
        </p:spPr>
        <p:style>
          <a:lnRef idx="0"/>
          <a:fillRef idx="0"/>
          <a:effectRef idx="0"/>
          <a:fontRef idx="minor"/>
        </p:style>
        <p:txBody>
          <a:bodyPr lIns="90000" rIns="90000" tIns="45000" bIns="45000"/>
          <a:p>
            <a:r>
              <a:rPr b="0" lang="en-US" sz="2400" spc="-1" strike="noStrike">
                <a:latin typeface="Times New Roman"/>
              </a:rPr>
              <a:t>Data loss</a:t>
            </a:r>
            <a:endParaRPr b="0" lang="en-US" sz="2400" spc="-1" strike="noStrike">
              <a:latin typeface="Arial"/>
            </a:endParaRPr>
          </a:p>
        </p:txBody>
      </p:sp>
      <p:sp>
        <p:nvSpPr>
          <p:cNvPr id="157" name="CustomShape 5"/>
          <p:cNvSpPr/>
          <p:nvPr/>
        </p:nvSpPr>
        <p:spPr>
          <a:xfrm>
            <a:off x="8321040" y="5029200"/>
            <a:ext cx="180360" cy="426960"/>
          </a:xfrm>
          <a:prstGeom prst="rect">
            <a:avLst/>
          </a:prstGeom>
          <a:noFill/>
          <a:ln>
            <a:noFill/>
          </a:ln>
        </p:spPr>
        <p:style>
          <a:lnRef idx="0"/>
          <a:fillRef idx="0"/>
          <a:effectRef idx="0"/>
          <a:fontRef idx="minor"/>
        </p:style>
      </p:sp>
      <p:sp>
        <p:nvSpPr>
          <p:cNvPr id="158" name="CustomShape 6"/>
          <p:cNvSpPr/>
          <p:nvPr/>
        </p:nvSpPr>
        <p:spPr>
          <a:xfrm>
            <a:off x="7955280" y="4777200"/>
            <a:ext cx="2285640" cy="763920"/>
          </a:xfrm>
          <a:prstGeom prst="rect">
            <a:avLst/>
          </a:prstGeom>
          <a:noFill/>
          <a:ln>
            <a:noFill/>
          </a:ln>
        </p:spPr>
        <p:style>
          <a:lnRef idx="0"/>
          <a:fillRef idx="0"/>
          <a:effectRef idx="0"/>
          <a:fontRef idx="minor"/>
        </p:style>
        <p:txBody>
          <a:bodyPr lIns="90000" rIns="90000" tIns="45000" bIns="45000"/>
          <a:p>
            <a:r>
              <a:rPr b="0" lang="en-US" sz="2400" spc="-1" strike="noStrike">
                <a:latin typeface="Times New Roman"/>
              </a:rPr>
              <a:t>Detector Stripping</a:t>
            </a:r>
            <a:endParaRPr b="0" lang="en-US" sz="2400" spc="-1" strike="noStrike">
              <a:latin typeface="Arial"/>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CustomShape 1"/>
          <p:cNvSpPr/>
          <p:nvPr/>
        </p:nvSpPr>
        <p:spPr>
          <a:xfrm>
            <a:off x="1154880" y="973800"/>
            <a:ext cx="8760600" cy="706320"/>
          </a:xfrm>
          <a:prstGeom prst="rect">
            <a:avLst/>
          </a:prstGeom>
          <a:noFill/>
          <a:ln>
            <a:noFill/>
          </a:ln>
        </p:spPr>
        <p:style>
          <a:lnRef idx="0"/>
          <a:fillRef idx="0"/>
          <a:effectRef idx="0"/>
          <a:fontRef idx="minor"/>
        </p:style>
        <p:txBody>
          <a:bodyPr lIns="0" rIns="0" tIns="0" bIns="0" anchor="ctr"/>
          <a:p>
            <a:r>
              <a:rPr b="0" lang="en-US" sz="2000" spc="-1" strike="noStrike">
                <a:solidFill>
                  <a:srgbClr val="ffffff"/>
                </a:solidFill>
                <a:latin typeface="Century Gothic"/>
              </a:rPr>
              <a:t>Why is data loss a problem?</a:t>
            </a:r>
            <a:br/>
            <a:endParaRPr b="0" lang="en-US" sz="2000" spc="-1" strike="noStrike">
              <a:latin typeface="Arial"/>
            </a:endParaRPr>
          </a:p>
        </p:txBody>
      </p:sp>
      <p:sp>
        <p:nvSpPr>
          <p:cNvPr id="160" name="CustomShape 2"/>
          <p:cNvSpPr/>
          <p:nvPr/>
        </p:nvSpPr>
        <p:spPr>
          <a:xfrm>
            <a:off x="1005840" y="2651760"/>
            <a:ext cx="10058040" cy="3459600"/>
          </a:xfrm>
          <a:prstGeom prst="rect">
            <a:avLst/>
          </a:prstGeom>
          <a:noFill/>
          <a:ln>
            <a:noFill/>
          </a:ln>
        </p:spPr>
        <p:style>
          <a:lnRef idx="0"/>
          <a:fillRef idx="0"/>
          <a:effectRef idx="0"/>
          <a:fontRef idx="minor"/>
        </p:style>
        <p:txBody>
          <a:bodyPr lIns="90000" rIns="90000" tIns="45000" bIns="45000"/>
          <a:p>
            <a:pPr marL="216000" indent="-215640">
              <a:lnSpc>
                <a:spcPct val="100000"/>
              </a:lnSpc>
              <a:buClr>
                <a:srgbClr val="000000"/>
              </a:buClr>
              <a:buSzPct val="45000"/>
              <a:buFont typeface="Wingdings" charset="2"/>
              <a:buChar char=""/>
            </a:pPr>
            <a:r>
              <a:rPr b="0" lang="en-US" sz="2400" spc="-1" strike="noStrike">
                <a:latin typeface="Times New Roman"/>
              </a:rPr>
              <a:t>Data loss (as a problem and not an issue) is a problem because information is fundamental for analysis and data loss is a situation where there is lack of information.</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marL="216000" indent="-215640">
              <a:lnSpc>
                <a:spcPct val="100000"/>
              </a:lnSpc>
              <a:buClr>
                <a:srgbClr val="000000"/>
              </a:buClr>
              <a:buSzPct val="45000"/>
              <a:buFont typeface="Wingdings" charset="2"/>
              <a:buChar char=""/>
            </a:pPr>
            <a:r>
              <a:rPr b="0" lang="en-US" sz="2400" spc="-1" strike="noStrike">
                <a:latin typeface="Times New Roman"/>
              </a:rPr>
              <a:t>This can result in a faulty or incomplete analysis.</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a:p>
            <a:pPr marL="216000" indent="-215640">
              <a:lnSpc>
                <a:spcPct val="100000"/>
              </a:lnSpc>
              <a:buClr>
                <a:srgbClr val="000000"/>
              </a:buClr>
              <a:buSzPct val="45000"/>
              <a:buFont typeface="Wingdings" charset="2"/>
              <a:buChar char=""/>
            </a:pPr>
            <a:r>
              <a:rPr b="0" lang="en-US" sz="2400" spc="-1" strike="noStrike">
                <a:latin typeface="Times New Roman"/>
              </a:rPr>
              <a:t>A faulty or incomplete analysis gives rise to a faulty prediction.</a:t>
            </a:r>
            <a:endParaRPr b="0" lang="en-US" sz="2400" spc="-1" strike="noStrike">
              <a:latin typeface="Arial"/>
            </a:endParaRPr>
          </a:p>
        </p:txBody>
      </p:sp>
      <p:sp>
        <p:nvSpPr>
          <p:cNvPr id="161" name="CustomShape 3"/>
          <p:cNvSpPr/>
          <p:nvPr/>
        </p:nvSpPr>
        <p:spPr>
          <a:xfrm>
            <a:off x="4916160" y="3559320"/>
            <a:ext cx="180360" cy="426960"/>
          </a:xfrm>
          <a:prstGeom prst="rect">
            <a:avLst/>
          </a:prstGeom>
          <a:noFill/>
          <a:ln>
            <a:noFill/>
          </a:ln>
        </p:spPr>
        <p:style>
          <a:lnRef idx="0"/>
          <a:fillRef idx="0"/>
          <a:effectRef idx="0"/>
          <a:fontRef idx="minor"/>
        </p:style>
      </p:sp>
      <p:sp>
        <p:nvSpPr>
          <p:cNvPr id="162" name="CustomShape 4"/>
          <p:cNvSpPr/>
          <p:nvPr/>
        </p:nvSpPr>
        <p:spPr>
          <a:xfrm>
            <a:off x="9509760" y="6472800"/>
            <a:ext cx="180360" cy="426960"/>
          </a:xfrm>
          <a:prstGeom prst="rect">
            <a:avLst/>
          </a:prstGeom>
          <a:noFill/>
          <a:ln>
            <a:noFill/>
          </a:ln>
        </p:spPr>
        <p:style>
          <a:lnRef idx="0"/>
          <a:fillRef idx="0"/>
          <a:effectRef idx="0"/>
          <a:fontRef idx="minor"/>
        </p:style>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CustomShape 1"/>
          <p:cNvSpPr/>
          <p:nvPr/>
        </p:nvSpPr>
        <p:spPr>
          <a:xfrm>
            <a:off x="1154880" y="973800"/>
            <a:ext cx="8760600" cy="706320"/>
          </a:xfrm>
          <a:prstGeom prst="rect">
            <a:avLst/>
          </a:prstGeom>
          <a:noFill/>
          <a:ln>
            <a:noFill/>
          </a:ln>
        </p:spPr>
        <p:style>
          <a:lnRef idx="0"/>
          <a:fillRef idx="0"/>
          <a:effectRef idx="0"/>
          <a:fontRef idx="minor"/>
        </p:style>
        <p:txBody>
          <a:bodyPr lIns="0" rIns="0" tIns="0" bIns="0" anchor="ctr"/>
          <a:p>
            <a:r>
              <a:rPr b="0" lang="en-US" sz="2000" spc="-1" strike="noStrike">
                <a:solidFill>
                  <a:srgbClr val="ffffff"/>
                </a:solidFill>
                <a:latin typeface="Century Gothic"/>
              </a:rPr>
              <a:t>The Problem Statement</a:t>
            </a:r>
            <a:endParaRPr b="0" lang="en-US" sz="2000" spc="-1" strike="noStrike">
              <a:latin typeface="Arial"/>
            </a:endParaRPr>
          </a:p>
        </p:txBody>
      </p:sp>
      <p:sp>
        <p:nvSpPr>
          <p:cNvPr id="164" name="CustomShape 2"/>
          <p:cNvSpPr/>
          <p:nvPr/>
        </p:nvSpPr>
        <p:spPr>
          <a:xfrm>
            <a:off x="1280160" y="2651760"/>
            <a:ext cx="10240920" cy="3058920"/>
          </a:xfrm>
          <a:prstGeom prst="rect">
            <a:avLst/>
          </a:prstGeom>
          <a:noFill/>
          <a:ln>
            <a:noFill/>
          </a:ln>
        </p:spPr>
        <p:style>
          <a:lnRef idx="0"/>
          <a:fillRef idx="0"/>
          <a:effectRef idx="0"/>
          <a:fontRef idx="minor"/>
        </p:style>
        <p:txBody>
          <a:bodyPr lIns="90000" rIns="90000" tIns="45000" bIns="45000"/>
          <a:p>
            <a:r>
              <a:rPr b="0" lang="en-US" sz="2000" spc="-1" strike="noStrike">
                <a:latin typeface="Times New Roman"/>
                <a:ea typeface="Times New Roman"/>
              </a:rPr>
              <a:t>The gaps in satellite images can be due to many a reason. A few examples are:</a:t>
            </a:r>
            <a:endParaRPr b="0" lang="en-US" sz="2000" spc="-1" strike="noStrike">
              <a:latin typeface="Arial"/>
            </a:endParaRPr>
          </a:p>
          <a:p>
            <a:pPr marL="216000" indent="-215640">
              <a:lnSpc>
                <a:spcPct val="100000"/>
              </a:lnSpc>
              <a:buClr>
                <a:srgbClr val="000000"/>
              </a:buClr>
              <a:buSzPct val="45000"/>
              <a:buFont typeface="Wingdings" charset="2"/>
              <a:buChar char=""/>
            </a:pPr>
            <a:r>
              <a:rPr b="0" lang="en-US" sz="2000" spc="-1" strike="noStrike">
                <a:latin typeface="Times New Roman"/>
                <a:ea typeface="Times New Roman"/>
              </a:rPr>
              <a:t> </a:t>
            </a:r>
            <a:r>
              <a:rPr b="0" lang="en-US" sz="2000" spc="-1" strike="noStrike">
                <a:latin typeface="Times New Roman"/>
                <a:ea typeface="Times New Roman"/>
              </a:rPr>
              <a:t>instrumentation errors</a:t>
            </a:r>
            <a:endParaRPr b="0" lang="en-US" sz="2000" spc="-1" strike="noStrike">
              <a:latin typeface="Arial"/>
            </a:endParaRPr>
          </a:p>
          <a:p>
            <a:pPr marL="216000" indent="-215640">
              <a:lnSpc>
                <a:spcPct val="100000"/>
              </a:lnSpc>
              <a:buClr>
                <a:srgbClr val="000000"/>
              </a:buClr>
              <a:buSzPct val="45000"/>
              <a:buFont typeface="Wingdings" charset="2"/>
              <a:buChar char=""/>
            </a:pPr>
            <a:r>
              <a:rPr b="0" lang="en-US" sz="2000" spc="-1" strike="noStrike">
                <a:latin typeface="Times New Roman"/>
                <a:ea typeface="Times New Roman"/>
              </a:rPr>
              <a:t> </a:t>
            </a:r>
            <a:r>
              <a:rPr b="0" lang="en-US" sz="2000" spc="-1" strike="noStrike">
                <a:latin typeface="Times New Roman"/>
                <a:ea typeface="Times New Roman"/>
              </a:rPr>
              <a:t>gaps that may occur due to noise during transmission of data. </a:t>
            </a:r>
            <a:endParaRPr b="0" lang="en-US" sz="2000" spc="-1" strike="noStrike">
              <a:latin typeface="Arial"/>
            </a:endParaRPr>
          </a:p>
          <a:p>
            <a:pPr marL="216000" indent="-215640">
              <a:lnSpc>
                <a:spcPct val="100000"/>
              </a:lnSpc>
              <a:buClr>
                <a:srgbClr val="000000"/>
              </a:buClr>
              <a:buSzPct val="45000"/>
              <a:buFont typeface="Wingdings" charset="2"/>
              <a:buChar char=""/>
            </a:pPr>
            <a:r>
              <a:rPr b="0" lang="en-US" sz="2000" spc="-1" strike="noStrike">
                <a:latin typeface="Times New Roman"/>
                <a:ea typeface="Times New Roman"/>
              </a:rPr>
              <a:t> </a:t>
            </a:r>
            <a:endParaRPr b="0" lang="en-US" sz="2000" spc="-1" strike="noStrike">
              <a:latin typeface="Arial"/>
            </a:endParaRPr>
          </a:p>
          <a:p>
            <a:pPr>
              <a:lnSpc>
                <a:spcPct val="100000"/>
              </a:lnSpc>
            </a:pPr>
            <a:r>
              <a:rPr b="0" lang="en-US" sz="2000" spc="-1" strike="noStrike">
                <a:latin typeface="Times New Roman"/>
                <a:ea typeface="Times New Roman"/>
              </a:rPr>
              <a:t>This loss in data has to be compensated before further analysis is performed using the images.</a:t>
            </a:r>
            <a:endParaRPr b="0" lang="en-US" sz="2000" spc="-1" strike="noStrike">
              <a:latin typeface="Arial"/>
            </a:endParaRPr>
          </a:p>
          <a:p>
            <a:pPr>
              <a:lnSpc>
                <a:spcPct val="100000"/>
              </a:lnSpc>
            </a:pPr>
            <a:endParaRPr b="0" lang="en-US" sz="2000" spc="-1" strike="noStrike">
              <a:latin typeface="Arial"/>
            </a:endParaRPr>
          </a:p>
          <a:p>
            <a:pPr>
              <a:lnSpc>
                <a:spcPct val="100000"/>
              </a:lnSpc>
            </a:pPr>
            <a:r>
              <a:rPr b="1" i="1" lang="en-US" sz="2200" spc="-1" strike="noStrike">
                <a:latin typeface="Times New Roman"/>
                <a:ea typeface="Times New Roman"/>
              </a:rPr>
              <a:t>Problem with the Landsat7 satellite’s cognition-</a:t>
            </a:r>
            <a:endParaRPr b="0" lang="en-US" sz="2200" spc="-1" strike="noStrike">
              <a:latin typeface="Arial"/>
            </a:endParaRPr>
          </a:p>
          <a:p>
            <a:pPr>
              <a:lnSpc>
                <a:spcPct val="100000"/>
              </a:lnSpc>
            </a:pPr>
            <a:r>
              <a:rPr b="0" lang="en-US" sz="2000" spc="-1" strike="noStrike">
                <a:latin typeface="Times New Roman"/>
                <a:ea typeface="Times New Roman"/>
              </a:rPr>
              <a:t> </a:t>
            </a:r>
            <a:r>
              <a:rPr b="0" lang="en-US" sz="2000" spc="-1" strike="noStrike">
                <a:latin typeface="Times New Roman"/>
                <a:ea typeface="Times New Roman"/>
              </a:rPr>
              <a:t>The Landsat7 scan-line corrector(SLC),  a mechanism designed to correct the under-sampling of the primary mirror, failed on May 31,2003. With the SLC now permanently turned off, the ETM+ is losing close to 22% of the data due to increased scan gap.</a:t>
            </a:r>
            <a:endParaRPr b="0" lang="en-US" sz="2000" spc="-1" strike="noStrike">
              <a:latin typeface="Arial"/>
            </a:endParaRPr>
          </a:p>
          <a:p>
            <a:pPr>
              <a:lnSpc>
                <a:spcPct val="100000"/>
              </a:lnSpc>
            </a:pPr>
            <a:r>
              <a:rPr b="0" lang="en-US" sz="1000" spc="-1" strike="noStrike">
                <a:latin typeface="Times New Roman"/>
                <a:ea typeface="Times New Roman"/>
              </a:rPr>
              <a:t>.</a:t>
            </a:r>
            <a:endParaRPr b="0" lang="en-US" sz="1000" spc="-1" strike="noStrike">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1154880" y="973800"/>
            <a:ext cx="8760600" cy="706320"/>
          </a:xfrm>
          <a:prstGeom prst="rect">
            <a:avLst/>
          </a:prstGeom>
          <a:noFill/>
          <a:ln>
            <a:noFill/>
          </a:ln>
        </p:spPr>
        <p:style>
          <a:lnRef idx="0"/>
          <a:fillRef idx="0"/>
          <a:effectRef idx="0"/>
          <a:fontRef idx="minor"/>
        </p:style>
        <p:txBody>
          <a:bodyPr lIns="0" rIns="0" tIns="0" bIns="0" anchor="ctr"/>
          <a:p>
            <a:r>
              <a:rPr b="0" lang="en-US" sz="2000" spc="-1" strike="noStrike">
                <a:solidFill>
                  <a:srgbClr val="ffffff"/>
                </a:solidFill>
                <a:latin typeface="Century Gothic"/>
              </a:rPr>
              <a:t>Types of solutions available for solving this issue</a:t>
            </a:r>
            <a:endParaRPr b="0" lang="en-US" sz="2000" spc="-1" strike="noStrike">
              <a:latin typeface="Arial"/>
            </a:endParaRPr>
          </a:p>
        </p:txBody>
      </p:sp>
      <p:sp>
        <p:nvSpPr>
          <p:cNvPr id="166" name="CustomShape 2"/>
          <p:cNvSpPr/>
          <p:nvPr/>
        </p:nvSpPr>
        <p:spPr>
          <a:xfrm>
            <a:off x="2194560" y="2743200"/>
            <a:ext cx="180360" cy="426960"/>
          </a:xfrm>
          <a:prstGeom prst="rect">
            <a:avLst/>
          </a:prstGeom>
          <a:noFill/>
          <a:ln>
            <a:noFill/>
          </a:ln>
        </p:spPr>
        <p:style>
          <a:lnRef idx="0"/>
          <a:fillRef idx="0"/>
          <a:effectRef idx="0"/>
          <a:fontRef idx="minor"/>
        </p:style>
      </p:sp>
      <p:sp>
        <p:nvSpPr>
          <p:cNvPr id="167" name="CustomShape 3"/>
          <p:cNvSpPr/>
          <p:nvPr/>
        </p:nvSpPr>
        <p:spPr>
          <a:xfrm>
            <a:off x="1463040" y="2468880"/>
            <a:ext cx="9509400" cy="5747400"/>
          </a:xfrm>
          <a:prstGeom prst="rect">
            <a:avLst/>
          </a:prstGeom>
          <a:noFill/>
          <a:ln>
            <a:noFill/>
          </a:ln>
        </p:spPr>
        <p:style>
          <a:lnRef idx="0"/>
          <a:fillRef idx="0"/>
          <a:effectRef idx="0"/>
          <a:fontRef idx="minor"/>
        </p:style>
        <p:txBody>
          <a:bodyPr lIns="90000" rIns="90000" tIns="45000" bIns="45000"/>
          <a:p>
            <a:pPr lvl="1" marL="432000" indent="-215640">
              <a:lnSpc>
                <a:spcPct val="100000"/>
              </a:lnSpc>
              <a:buClr>
                <a:srgbClr val="000000"/>
              </a:buClr>
              <a:buSzPct val="45000"/>
              <a:buFont typeface="Wingdings" charset="2"/>
              <a:buChar char=""/>
            </a:pPr>
            <a:r>
              <a:rPr b="1" lang="en-US" sz="1800" spc="-1" strike="noStrike">
                <a:latin typeface="Times New Roman"/>
              </a:rPr>
              <a:t>Multi-source methods</a:t>
            </a:r>
            <a:endParaRPr b="0" lang="en-US" sz="1800" spc="-1" strike="noStrike">
              <a:latin typeface="Arial"/>
            </a:endParaRPr>
          </a:p>
          <a:p>
            <a:pPr>
              <a:lnSpc>
                <a:spcPct val="100000"/>
              </a:lnSpc>
            </a:pPr>
            <a:r>
              <a:rPr b="0" lang="en-US" sz="1600" spc="-1" strike="noStrike">
                <a:latin typeface="Times New Roman"/>
              </a:rPr>
              <a:t>In Multi-Source Filling methods gap areas are filled with other image of the same scene. In Multi-Source Image gap filling gapped image can be filled with other image of same satellite. Many multi-source algorithms are proposed for reconstruction in landsat7 images. Images of Landsat7 after failure of SLC taken are known as SLC-off images which contain gapped areas.</a:t>
            </a:r>
            <a:endParaRPr b="0" lang="en-US" sz="1600" spc="-1" strike="noStrike">
              <a:latin typeface="Arial"/>
            </a:endParaRPr>
          </a:p>
          <a:p>
            <a:pPr>
              <a:lnSpc>
                <a:spcPct val="100000"/>
              </a:lnSpc>
            </a:pPr>
            <a:r>
              <a:rPr b="0" lang="en-US" sz="1600" spc="-1" strike="noStrike">
                <a:latin typeface="Times New Roman"/>
              </a:rPr>
              <a:t>LLHM and AWLHM being two major methods involved.</a:t>
            </a:r>
            <a:endParaRPr b="0" lang="en-US" sz="1600" spc="-1" strike="noStrike">
              <a:latin typeface="Arial"/>
            </a:endParaRPr>
          </a:p>
          <a:p>
            <a:pPr>
              <a:lnSpc>
                <a:spcPct val="100000"/>
              </a:lnSpc>
            </a:pPr>
            <a:endParaRPr b="0" lang="en-US" sz="1600" spc="-1" strike="noStrike">
              <a:latin typeface="Arial"/>
            </a:endParaRPr>
          </a:p>
          <a:p>
            <a:pPr lvl="1" marL="432000" indent="-215640">
              <a:lnSpc>
                <a:spcPct val="100000"/>
              </a:lnSpc>
              <a:buClr>
                <a:srgbClr val="000000"/>
              </a:buClr>
              <a:buSzPct val="45000"/>
              <a:buFont typeface="Wingdings" charset="2"/>
              <a:buChar char=""/>
            </a:pPr>
            <a:r>
              <a:rPr b="1" lang="en-US" sz="1800" spc="-1" strike="noStrike">
                <a:latin typeface="Times New Roman"/>
              </a:rPr>
              <a:t>Single-source</a:t>
            </a:r>
            <a:endParaRPr b="0" lang="en-US" sz="1800" spc="-1" strike="noStrike">
              <a:latin typeface="Arial"/>
            </a:endParaRPr>
          </a:p>
          <a:p>
            <a:pPr>
              <a:lnSpc>
                <a:spcPct val="100000"/>
              </a:lnSpc>
            </a:pPr>
            <a:r>
              <a:rPr b="0" lang="en-US" sz="1600" spc="-1" strike="noStrike">
                <a:latin typeface="Times New Roman"/>
              </a:rPr>
              <a:t>Single source category mostly is based on within image pixel similarities/dissimilarity rules where gapped areas are constructed using non-gapped areas in the image itself.</a:t>
            </a:r>
            <a:endParaRPr b="0" lang="en-US" sz="1600" spc="-1" strike="noStrike">
              <a:latin typeface="Arial"/>
            </a:endParaRPr>
          </a:p>
          <a:p>
            <a:pPr>
              <a:lnSpc>
                <a:spcPct val="100000"/>
              </a:lnSpc>
            </a:pPr>
            <a:r>
              <a:rPr b="0" lang="en-US" sz="1600" spc="-1" strike="noStrike">
                <a:latin typeface="Times New Roman"/>
              </a:rPr>
              <a:t> </a:t>
            </a:r>
            <a:r>
              <a:rPr b="0" lang="en-US" sz="1600" spc="-1" strike="noStrike">
                <a:latin typeface="Times New Roman"/>
              </a:rPr>
              <a:t>In </a:t>
            </a:r>
            <a:r>
              <a:rPr b="1" lang="en-US" sz="1600" spc="-1" strike="noStrike">
                <a:latin typeface="Times New Roman"/>
              </a:rPr>
              <a:t>averaging</a:t>
            </a:r>
            <a:r>
              <a:rPr b="0" lang="en-US" sz="1600" spc="-1" strike="noStrike">
                <a:latin typeface="Times New Roman"/>
              </a:rPr>
              <a:t> method line drop is overcome by replacing zero value by means of all the pixels in previous and following lines. For modern detector stripping is along with column instead of row.</a:t>
            </a:r>
            <a:endParaRPr b="0" lang="en-US" sz="1600" spc="-1" strike="noStrike">
              <a:latin typeface="Arial"/>
            </a:endParaRPr>
          </a:p>
          <a:p>
            <a:pPr>
              <a:lnSpc>
                <a:spcPct val="100000"/>
              </a:lnSpc>
            </a:pPr>
            <a:endParaRPr b="0" lang="en-US" sz="1600" spc="-1" strike="noStrike">
              <a:latin typeface="Arial"/>
            </a:endParaRPr>
          </a:p>
          <a:p>
            <a:pPr lvl="1" marL="432000" indent="-215640">
              <a:lnSpc>
                <a:spcPct val="100000"/>
              </a:lnSpc>
              <a:buClr>
                <a:srgbClr val="000000"/>
              </a:buClr>
              <a:buSzPct val="45000"/>
              <a:buFont typeface="Wingdings" charset="2"/>
              <a:buChar char=""/>
            </a:pPr>
            <a:r>
              <a:rPr b="1" lang="en-US" sz="1800" spc="-1" strike="noStrike">
                <a:latin typeface="Times New Roman"/>
              </a:rPr>
              <a:t>Hybrid</a:t>
            </a:r>
            <a:endParaRPr b="0" lang="en-US" sz="1800" spc="-1" strike="noStrike">
              <a:latin typeface="Arial"/>
            </a:endParaRPr>
          </a:p>
          <a:p>
            <a:pPr>
              <a:lnSpc>
                <a:spcPct val="100000"/>
              </a:lnSpc>
            </a:pPr>
            <a:r>
              <a:rPr b="0" lang="en-US" sz="1600" spc="-1" strike="noStrike">
                <a:latin typeface="Times New Roman"/>
              </a:rPr>
              <a:t>Hybrid method is combination of single source and multi-source method for filling gaps in satellite images. </a:t>
            </a:r>
            <a:endParaRPr b="0" lang="en-US" sz="1600" spc="-1" strike="noStrike">
              <a:latin typeface="Arial"/>
            </a:endParaRPr>
          </a:p>
          <a:p>
            <a:pPr>
              <a:lnSpc>
                <a:spcPct val="100000"/>
              </a:lnSpc>
            </a:pPr>
            <a:endParaRPr b="0" lang="en-US" sz="1600" spc="-1" strike="noStrike">
              <a:latin typeface="Arial"/>
            </a:endParaRPr>
          </a:p>
          <a:p>
            <a:pPr>
              <a:lnSpc>
                <a:spcPct val="100000"/>
              </a:lnSpc>
            </a:pPr>
            <a:endParaRPr b="0" lang="en-US" sz="1600" spc="-1" strike="noStrike">
              <a:latin typeface="Arial"/>
            </a:endParaRPr>
          </a:p>
          <a:p>
            <a:pPr>
              <a:lnSpc>
                <a:spcPct val="100000"/>
              </a:lnSpc>
            </a:pPr>
            <a:r>
              <a:rPr b="0" lang="en-US" sz="1600" spc="-1" strike="noStrike">
                <a:latin typeface="Times New Roman"/>
              </a:rPr>
              <a:t> </a:t>
            </a:r>
            <a:endParaRPr b="0" lang="en-US" sz="1600" spc="-1" strike="noStrike">
              <a:latin typeface="Arial"/>
            </a:endParaRPr>
          </a:p>
          <a:p>
            <a:pPr>
              <a:lnSpc>
                <a:spcPct val="100000"/>
              </a:lnSpc>
            </a:pPr>
            <a:endParaRPr b="0" lang="en-US" sz="1600" spc="-1" strike="noStrike">
              <a:latin typeface="Arial"/>
            </a:endParaRPr>
          </a:p>
          <a:p>
            <a:pPr>
              <a:lnSpc>
                <a:spcPct val="100000"/>
              </a:lnSpc>
            </a:pPr>
            <a:endParaRPr b="0" lang="en-US" sz="1600" spc="-1" strike="noStrike">
              <a:latin typeface="Arial"/>
            </a:endParaRPr>
          </a:p>
          <a:p>
            <a:pPr>
              <a:lnSpc>
                <a:spcPct val="100000"/>
              </a:lnSpc>
            </a:pPr>
            <a:endParaRPr b="0" lang="en-US" sz="1600" spc="-1" strike="noStrike">
              <a:latin typeface="Arial"/>
            </a:endParaRPr>
          </a:p>
          <a:p>
            <a:pPr>
              <a:lnSpc>
                <a:spcPct val="100000"/>
              </a:lnSpc>
            </a:pPr>
            <a:endParaRPr b="0" lang="en-US" sz="1600" spc="-1" strike="noStrike">
              <a:latin typeface="Arial"/>
            </a:endParaRPr>
          </a:p>
          <a:p>
            <a:pPr>
              <a:lnSpc>
                <a:spcPct val="100000"/>
              </a:lnSpc>
            </a:pPr>
            <a:r>
              <a:rPr b="0" lang="en-US" sz="1600" spc="-1" strike="noStrike">
                <a:latin typeface="Times New Roman"/>
              </a:rPr>
              <a:t> </a:t>
            </a:r>
            <a:endParaRPr b="0" lang="en-US" sz="1600" spc="-1" strike="noStrike">
              <a:latin typeface="Arial"/>
            </a:endParaRPr>
          </a:p>
          <a:p>
            <a:pPr>
              <a:lnSpc>
                <a:spcPct val="100000"/>
              </a:lnSpc>
            </a:pPr>
            <a:endParaRPr b="0" lang="en-US" sz="1600" spc="-1" strike="noStrike">
              <a:latin typeface="Arial"/>
            </a:endParaRPr>
          </a:p>
          <a:p>
            <a:pPr>
              <a:lnSpc>
                <a:spcPct val="100000"/>
              </a:lnSpc>
            </a:pPr>
            <a:endParaRPr b="0" lang="en-US" sz="1600" spc="-1" strike="noStrike">
              <a:latin typeface="Arial"/>
            </a:endParaRPr>
          </a:p>
        </p:txBody>
      </p:sp>
      <p:sp>
        <p:nvSpPr>
          <p:cNvPr id="168" name="CustomShape 4"/>
          <p:cNvSpPr/>
          <p:nvPr/>
        </p:nvSpPr>
        <p:spPr>
          <a:xfrm>
            <a:off x="6492240" y="3554640"/>
            <a:ext cx="180360" cy="426960"/>
          </a:xfrm>
          <a:prstGeom prst="rect">
            <a:avLst/>
          </a:prstGeom>
          <a:noFill/>
          <a:ln>
            <a:noFill/>
          </a:ln>
        </p:spPr>
        <p:style>
          <a:lnRef idx="0"/>
          <a:fillRef idx="0"/>
          <a:effectRef idx="0"/>
          <a:fontRef idx="minor"/>
        </p:style>
      </p:sp>
      <p:sp>
        <p:nvSpPr>
          <p:cNvPr id="169" name="CustomShape 5"/>
          <p:cNvSpPr/>
          <p:nvPr/>
        </p:nvSpPr>
        <p:spPr>
          <a:xfrm>
            <a:off x="3926520" y="2723040"/>
            <a:ext cx="180360" cy="426960"/>
          </a:xfrm>
          <a:prstGeom prst="rect">
            <a:avLst/>
          </a:prstGeom>
          <a:noFill/>
          <a:ln>
            <a:noFill/>
          </a:ln>
        </p:spPr>
        <p:style>
          <a:lnRef idx="0"/>
          <a:fillRef idx="0"/>
          <a:effectRef idx="0"/>
          <a:fontRef idx="minor"/>
        </p:style>
      </p:sp>
      <p:sp>
        <p:nvSpPr>
          <p:cNvPr id="170" name="CustomShape 6"/>
          <p:cNvSpPr/>
          <p:nvPr/>
        </p:nvSpPr>
        <p:spPr>
          <a:xfrm>
            <a:off x="3457080" y="3200400"/>
            <a:ext cx="180360" cy="426960"/>
          </a:xfrm>
          <a:prstGeom prst="rect">
            <a:avLst/>
          </a:prstGeom>
          <a:noFill/>
          <a:ln>
            <a:noFill/>
          </a:ln>
        </p:spPr>
        <p:style>
          <a:lnRef idx="0"/>
          <a:fillRef idx="0"/>
          <a:effectRef idx="0"/>
          <a:fontRef idx="minor"/>
        </p:style>
      </p:sp>
      <p:sp>
        <p:nvSpPr>
          <p:cNvPr id="171" name="CustomShape 7"/>
          <p:cNvSpPr/>
          <p:nvPr/>
        </p:nvSpPr>
        <p:spPr>
          <a:xfrm>
            <a:off x="5486400" y="3564000"/>
            <a:ext cx="180360" cy="426960"/>
          </a:xfrm>
          <a:prstGeom prst="rect">
            <a:avLst/>
          </a:prstGeom>
          <a:noFill/>
          <a:ln>
            <a:noFill/>
          </a:ln>
        </p:spPr>
        <p:style>
          <a:lnRef idx="0"/>
          <a:fillRef idx="0"/>
          <a:effectRef idx="0"/>
          <a:fontRef idx="minor"/>
        </p:style>
      </p:sp>
      <p:sp>
        <p:nvSpPr>
          <p:cNvPr id="172" name="CustomShape 8"/>
          <p:cNvSpPr/>
          <p:nvPr/>
        </p:nvSpPr>
        <p:spPr>
          <a:xfrm>
            <a:off x="4754880" y="4372560"/>
            <a:ext cx="180360" cy="426960"/>
          </a:xfrm>
          <a:prstGeom prst="rect">
            <a:avLst/>
          </a:prstGeom>
          <a:noFill/>
          <a:ln>
            <a:noFill/>
          </a:ln>
        </p:spPr>
        <p:style>
          <a:lnRef idx="0"/>
          <a:fillRef idx="0"/>
          <a:effectRef idx="0"/>
          <a:fontRef idx="minor"/>
        </p:style>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CustomShape 1"/>
          <p:cNvSpPr/>
          <p:nvPr/>
        </p:nvSpPr>
        <p:spPr>
          <a:xfrm>
            <a:off x="1154880" y="973800"/>
            <a:ext cx="8760600" cy="706320"/>
          </a:xfrm>
          <a:prstGeom prst="rect">
            <a:avLst/>
          </a:prstGeom>
          <a:noFill/>
          <a:ln>
            <a:noFill/>
          </a:ln>
        </p:spPr>
        <p:style>
          <a:lnRef idx="0"/>
          <a:fillRef idx="0"/>
          <a:effectRef idx="0"/>
          <a:fontRef idx="minor"/>
        </p:style>
        <p:txBody>
          <a:bodyPr lIns="0" rIns="0" tIns="0" bIns="0" anchor="ctr"/>
          <a:p>
            <a:r>
              <a:rPr b="0" lang="en-US" sz="2000" spc="-1" strike="noStrike">
                <a:solidFill>
                  <a:srgbClr val="ffffff"/>
                </a:solidFill>
                <a:latin typeface="Century Gothic"/>
              </a:rPr>
              <a:t>Single Source methods</a:t>
            </a:r>
            <a:endParaRPr b="0" lang="en-US" sz="2000" spc="-1" strike="noStrike">
              <a:latin typeface="Arial"/>
            </a:endParaRPr>
          </a:p>
        </p:txBody>
      </p:sp>
      <p:sp>
        <p:nvSpPr>
          <p:cNvPr id="174" name="CustomShape 2"/>
          <p:cNvSpPr/>
          <p:nvPr/>
        </p:nvSpPr>
        <p:spPr>
          <a:xfrm>
            <a:off x="1188720" y="2560320"/>
            <a:ext cx="10515240" cy="3868920"/>
          </a:xfrm>
          <a:prstGeom prst="rect">
            <a:avLst/>
          </a:prstGeom>
          <a:noFill/>
          <a:ln>
            <a:noFill/>
          </a:ln>
        </p:spPr>
        <p:style>
          <a:lnRef idx="0"/>
          <a:fillRef idx="0"/>
          <a:effectRef idx="0"/>
          <a:fontRef idx="minor"/>
        </p:style>
        <p:txBody>
          <a:bodyPr lIns="90000" rIns="90000" tIns="45000" bIns="45000"/>
          <a:p>
            <a:r>
              <a:rPr b="0" lang="en-US" sz="2400" spc="-1" strike="noStrike">
                <a:latin typeface="Times New Roman"/>
              </a:rPr>
              <a:t>The Need for Single Source methods:</a:t>
            </a:r>
            <a:endParaRPr b="0" lang="en-US" sz="2400" spc="-1" strike="noStrike">
              <a:latin typeface="Arial"/>
            </a:endParaRPr>
          </a:p>
          <a:p>
            <a:endParaRPr b="0" lang="en-US" sz="2400" spc="-1" strike="noStrike">
              <a:latin typeface="Arial"/>
            </a:endParaRPr>
          </a:p>
          <a:p>
            <a:r>
              <a:rPr b="0" lang="en-US" sz="1800" spc="-1" strike="noStrike">
                <a:latin typeface="Times New Roman"/>
                <a:ea typeface="Times New Roman"/>
              </a:rPr>
              <a:t>	</a:t>
            </a:r>
            <a:r>
              <a:rPr b="0" lang="en-US" sz="1800" spc="-1" strike="noStrike">
                <a:latin typeface="Times New Roman"/>
                <a:ea typeface="Times New Roman"/>
              </a:rPr>
              <a:t>The need for single source methods arises when the scans performed by the satellite are in areas where there is a drastic geographical change compared to the latest scans and if the information from the previous scans can be resourceful in analyzing the change in geography or features of a particular landscape over a period of time.</a:t>
            </a:r>
            <a:endParaRPr b="0" lang="en-US" sz="1800" spc="-1" strike="noStrike">
              <a:latin typeface="Arial"/>
            </a:endParaRPr>
          </a:p>
          <a:p>
            <a:endParaRPr b="0" lang="en-US" sz="1800" spc="-1" strike="noStrike">
              <a:latin typeface="Arial"/>
            </a:endParaRPr>
          </a:p>
          <a:p>
            <a:r>
              <a:rPr b="0" lang="en-US" sz="1800" spc="-1" strike="noStrike">
                <a:latin typeface="Times New Roman"/>
                <a:ea typeface="Times New Roman"/>
              </a:rPr>
              <a:t>The initial conditions of a feature or a relief in a geographical expanse can be properly estimated if the images  with noise and aberrations are first reconstructed before a comparative study and analysis is performed.</a:t>
            </a:r>
            <a:endParaRPr b="0" lang="en-US" sz="1800" spc="-1" strike="noStrike">
              <a:latin typeface="Arial"/>
            </a:endParaRPr>
          </a:p>
          <a:p>
            <a:endParaRPr b="0" lang="en-US" sz="1800" spc="-1" strike="noStrike">
              <a:latin typeface="Arial"/>
            </a:endParaRPr>
          </a:p>
          <a:p>
            <a:r>
              <a:rPr b="0" lang="en-US" sz="1800" spc="-1" strike="noStrike">
                <a:latin typeface="Times New Roman"/>
                <a:ea typeface="Times New Roman"/>
              </a:rPr>
              <a:t>This can help us provide lossless data or data with very slight deviations from originality for comparison purposes that will result in an accurate analysis and a precise forecast.</a:t>
            </a:r>
            <a:endParaRPr b="0" lang="en-US" sz="1800" spc="-1" strike="noStrike">
              <a:latin typeface="Arial"/>
            </a:endParaRPr>
          </a:p>
          <a:p>
            <a:endParaRPr b="0" lang="en-US" sz="1800" spc="-1" strike="noStrike">
              <a:latin typeface="Arial"/>
            </a:endParaRPr>
          </a:p>
          <a:p>
            <a:endParaRPr b="0" lang="en-US" sz="1800" spc="-1" strike="noStrike">
              <a:latin typeface="Arial"/>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CustomShape 1"/>
          <p:cNvSpPr/>
          <p:nvPr/>
        </p:nvSpPr>
        <p:spPr>
          <a:xfrm>
            <a:off x="1154880" y="973800"/>
            <a:ext cx="8760600" cy="706320"/>
          </a:xfrm>
          <a:prstGeom prst="rect">
            <a:avLst/>
          </a:prstGeom>
          <a:noFill/>
          <a:ln>
            <a:noFill/>
          </a:ln>
        </p:spPr>
        <p:style>
          <a:lnRef idx="0"/>
          <a:fillRef idx="0"/>
          <a:effectRef idx="0"/>
          <a:fontRef idx="minor"/>
        </p:style>
        <p:txBody>
          <a:bodyPr lIns="0" rIns="0" tIns="0" bIns="0" anchor="ctr"/>
          <a:p>
            <a:r>
              <a:rPr b="0" lang="en-US" sz="2000" spc="-1" strike="noStrike">
                <a:solidFill>
                  <a:srgbClr val="ffffff"/>
                </a:solidFill>
                <a:latin typeface="Century Gothic"/>
              </a:rPr>
              <a:t>Techniques Proposed for reconstruction of image</a:t>
            </a:r>
            <a:endParaRPr b="0" lang="en-US" sz="2000" spc="-1" strike="noStrike">
              <a:latin typeface="Arial"/>
            </a:endParaRPr>
          </a:p>
        </p:txBody>
      </p:sp>
      <p:sp>
        <p:nvSpPr>
          <p:cNvPr id="176" name="CustomShape 2"/>
          <p:cNvSpPr/>
          <p:nvPr/>
        </p:nvSpPr>
        <p:spPr>
          <a:xfrm>
            <a:off x="1097280" y="2286000"/>
            <a:ext cx="10606680" cy="5689080"/>
          </a:xfrm>
          <a:prstGeom prst="rect">
            <a:avLst/>
          </a:prstGeom>
          <a:noFill/>
          <a:ln>
            <a:noFill/>
          </a:ln>
        </p:spPr>
        <p:style>
          <a:lnRef idx="0"/>
          <a:fillRef idx="0"/>
          <a:effectRef idx="0"/>
          <a:fontRef idx="minor"/>
        </p:style>
        <p:txBody>
          <a:bodyPr lIns="90000" rIns="90000" tIns="45000" bIns="45000"/>
          <a:p>
            <a:r>
              <a:rPr b="1" i="1" lang="en-US" sz="2800" spc="-1" strike="noStrike">
                <a:latin typeface="Times New Roman"/>
                <a:ea typeface="Times New Roman"/>
              </a:rPr>
              <a:t>Inpainting</a:t>
            </a:r>
            <a:r>
              <a:rPr b="1" i="1" lang="en-US" sz="2200" spc="-1" strike="noStrike">
                <a:latin typeface="Times New Roman"/>
                <a:ea typeface="Times New Roman"/>
              </a:rPr>
              <a:t>:</a:t>
            </a:r>
            <a:endParaRPr b="0" lang="en-US" sz="2200" spc="-1" strike="noStrike">
              <a:latin typeface="Arial"/>
            </a:endParaRPr>
          </a:p>
          <a:p>
            <a:r>
              <a:rPr b="1" i="1" lang="en-US" sz="2200" spc="-1" strike="noStrike">
                <a:latin typeface="Times New Roman"/>
                <a:ea typeface="Times New Roman"/>
              </a:rPr>
              <a:t>	</a:t>
            </a:r>
            <a:r>
              <a:rPr b="0" lang="en-US" sz="2200" spc="-1" strike="noStrike">
                <a:latin typeface="Times New Roman"/>
                <a:ea typeface="Times New Roman"/>
              </a:rPr>
              <a:t>Inpainting is the process of filling missing data in an image in a plausible way such that it cannot be detectable. The Definition of ‘missing data’ is left to the interpretation of the user of the algorithm.</a:t>
            </a:r>
            <a:endParaRPr b="0" lang="en-US" sz="2200" spc="-1" strike="noStrike">
              <a:latin typeface="Arial"/>
            </a:endParaRPr>
          </a:p>
          <a:p>
            <a:endParaRPr b="0" lang="en-US" sz="2200" spc="-1" strike="noStrike">
              <a:latin typeface="Arial"/>
            </a:endParaRPr>
          </a:p>
          <a:p>
            <a:endParaRPr b="0" lang="en-US" sz="2200" spc="-1" strike="noStrike">
              <a:latin typeface="Arial"/>
            </a:endParaRPr>
          </a:p>
          <a:p>
            <a:r>
              <a:rPr b="1" i="1" lang="en-US" sz="2600" spc="-1" strike="noStrike">
                <a:latin typeface="Times New Roman"/>
                <a:ea typeface="Times New Roman"/>
              </a:rPr>
              <a:t>Morphological image processing:</a:t>
            </a:r>
            <a:endParaRPr b="0" lang="en-US" sz="2600" spc="-1" strike="noStrike">
              <a:latin typeface="Arial"/>
            </a:endParaRPr>
          </a:p>
          <a:p>
            <a:r>
              <a:rPr b="0" lang="en-US" sz="2200" spc="-1" strike="noStrike">
                <a:latin typeface="Times New Roman"/>
                <a:ea typeface="Times New Roman"/>
              </a:rPr>
              <a:t>	</a:t>
            </a:r>
            <a:r>
              <a:rPr b="0" lang="en-US" sz="2200" spc="-1" strike="noStrike">
                <a:latin typeface="Times New Roman"/>
                <a:ea typeface="Times New Roman"/>
              </a:rPr>
              <a:t>Morphological image processing is a collection of non-linear operations related to a shape or morphology of features in an image. Morphological operations are more suitable to binary images but can also be used for greyscale images such that their light transfer functions are unknown and therefore their absolute pixel values are of no or minor interest.</a:t>
            </a:r>
            <a:endParaRPr b="0" lang="en-US" sz="2200" spc="-1" strike="noStrike">
              <a:latin typeface="Arial"/>
            </a:endParaRPr>
          </a:p>
          <a:p>
            <a:endParaRPr b="0" lang="en-US" sz="2200" spc="-1" strike="noStrike">
              <a:latin typeface="Arial"/>
            </a:endParaRPr>
          </a:p>
          <a:p>
            <a:endParaRPr b="0" lang="en-US" sz="2200" spc="-1" strike="noStrike">
              <a:latin typeface="Arial"/>
            </a:endParaRPr>
          </a:p>
          <a:p>
            <a:endParaRPr b="0" lang="en-US" sz="2200" spc="-1" strike="noStrike">
              <a:latin typeface="Arial"/>
            </a:endParaRPr>
          </a:p>
          <a:p>
            <a:endParaRPr b="0" lang="en-US" sz="2200" spc="-1" strike="noStrike">
              <a:latin typeface="Arial"/>
            </a:endParaRPr>
          </a:p>
          <a:p>
            <a:r>
              <a:rPr b="0" lang="en-US" sz="2200" spc="-1" strike="noStrike">
                <a:latin typeface="Times New Roman"/>
                <a:ea typeface="Times New Roman"/>
              </a:rPr>
              <a:t> </a:t>
            </a:r>
            <a:endParaRPr b="0" lang="en-US" sz="2200" spc="-1" strike="noStrike">
              <a:latin typeface="Arial"/>
            </a:endParaRPr>
          </a:p>
          <a:p>
            <a:r>
              <a:rPr b="0" lang="en-US" sz="2200" spc="-1" strike="noStrike">
                <a:latin typeface="Times New Roman"/>
                <a:ea typeface="Times New Roman"/>
              </a:rPr>
              <a:t> </a:t>
            </a:r>
            <a:endParaRPr b="0" lang="en-US" sz="2200" spc="-1" strike="noStrike">
              <a:latin typeface="Arial"/>
            </a:endParaRPr>
          </a:p>
        </p:txBody>
      </p:sp>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7" name="CustomShape 1"/>
          <p:cNvSpPr/>
          <p:nvPr/>
        </p:nvSpPr>
        <p:spPr>
          <a:xfrm>
            <a:off x="1154880" y="973800"/>
            <a:ext cx="8760600" cy="706320"/>
          </a:xfrm>
          <a:prstGeom prst="rect">
            <a:avLst/>
          </a:prstGeom>
          <a:noFill/>
          <a:ln>
            <a:noFill/>
          </a:ln>
        </p:spPr>
        <p:style>
          <a:lnRef idx="0"/>
          <a:fillRef idx="0"/>
          <a:effectRef idx="0"/>
          <a:fontRef idx="minor"/>
        </p:style>
        <p:txBody>
          <a:bodyPr lIns="0" rIns="0" tIns="0" bIns="0" anchor="ctr"/>
          <a:p>
            <a:r>
              <a:rPr b="0" lang="en-US" sz="2000" spc="-1" strike="noStrike">
                <a:solidFill>
                  <a:srgbClr val="ffffff"/>
                </a:solidFill>
                <a:latin typeface="Century Gothic"/>
              </a:rPr>
              <a:t>A little more on inpainting</a:t>
            </a:r>
            <a:endParaRPr b="0" lang="en-US" sz="2000" spc="-1" strike="noStrike">
              <a:latin typeface="Arial"/>
            </a:endParaRPr>
          </a:p>
        </p:txBody>
      </p:sp>
      <p:pic>
        <p:nvPicPr>
          <p:cNvPr id="178" name="" descr=""/>
          <p:cNvPicPr/>
          <p:nvPr/>
        </p:nvPicPr>
        <p:blipFill>
          <a:blip r:embed="rId1"/>
          <a:stretch/>
        </p:blipFill>
        <p:spPr>
          <a:xfrm>
            <a:off x="1188720" y="2468880"/>
            <a:ext cx="9692280" cy="3958200"/>
          </a:xfrm>
          <a:prstGeom prst="rect">
            <a:avLst/>
          </a:prstGeom>
          <a:ln>
            <a:noFill/>
          </a:ln>
        </p:spPr>
      </p:pic>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912</TotalTime>
  <Application>LibreOffice/5.4.1.2$Windows_x86 LibreOffice_project/ea7cb86e6eeb2bf3a5af73a8f7777ac570321527</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2017-10-06T02:52:08Z</dcterms:modified>
  <cp:revision>16</cp:revision>
  <dc:subject/>
  <dc:title>So</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Notes">
    <vt:i4>0</vt:i4>
  </property>
  <property fmtid="{D5CDD505-2E9C-101B-9397-08002B2CF9AE}" pid="7" name="PresentationFormat">
    <vt:lpwstr>Widescreen</vt:lpwstr>
  </property>
  <property fmtid="{D5CDD505-2E9C-101B-9397-08002B2CF9AE}" pid="8" name="ScaleCrop">
    <vt:bool>0</vt:bool>
  </property>
  <property fmtid="{D5CDD505-2E9C-101B-9397-08002B2CF9AE}" pid="9" name="ShareDoc">
    <vt:bool>0</vt:bool>
  </property>
  <property fmtid="{D5CDD505-2E9C-101B-9397-08002B2CF9AE}" pid="10" name="Slides">
    <vt:i4>3</vt:i4>
  </property>
</Properties>
</file>